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6"/>
  </p:notesMasterIdLst>
  <p:sldIdLst>
    <p:sldId id="346" r:id="rId2"/>
    <p:sldId id="2568" r:id="rId3"/>
    <p:sldId id="4344" r:id="rId4"/>
    <p:sldId id="4355" r:id="rId5"/>
    <p:sldId id="4357" r:id="rId6"/>
    <p:sldId id="4360" r:id="rId7"/>
    <p:sldId id="4361" r:id="rId8"/>
    <p:sldId id="4349" r:id="rId9"/>
    <p:sldId id="4353" r:id="rId10"/>
    <p:sldId id="4326" r:id="rId11"/>
    <p:sldId id="2798" r:id="rId12"/>
    <p:sldId id="2799" r:id="rId13"/>
    <p:sldId id="4366" r:id="rId14"/>
    <p:sldId id="4367" r:id="rId15"/>
    <p:sldId id="2583" r:id="rId16"/>
    <p:sldId id="4371" r:id="rId17"/>
    <p:sldId id="2589" r:id="rId18"/>
    <p:sldId id="2779" r:id="rId19"/>
    <p:sldId id="2754" r:id="rId20"/>
    <p:sldId id="2780" r:id="rId21"/>
    <p:sldId id="2755" r:id="rId22"/>
    <p:sldId id="2781" r:id="rId23"/>
    <p:sldId id="2783" r:id="rId24"/>
    <p:sldId id="4372" r:id="rId25"/>
    <p:sldId id="2791" r:id="rId26"/>
    <p:sldId id="2793" r:id="rId27"/>
    <p:sldId id="2530" r:id="rId28"/>
    <p:sldId id="2744" r:id="rId29"/>
    <p:sldId id="2730" r:id="rId30"/>
    <p:sldId id="2805" r:id="rId31"/>
    <p:sldId id="2806" r:id="rId32"/>
    <p:sldId id="2815" r:id="rId33"/>
    <p:sldId id="4382" r:id="rId34"/>
    <p:sldId id="4381" r:id="rId35"/>
    <p:sldId id="2809" r:id="rId36"/>
    <p:sldId id="2853" r:id="rId37"/>
    <p:sldId id="2854" r:id="rId38"/>
    <p:sldId id="2858" r:id="rId39"/>
    <p:sldId id="2860" r:id="rId40"/>
    <p:sldId id="2834" r:id="rId41"/>
    <p:sldId id="2885" r:id="rId42"/>
    <p:sldId id="2596" r:id="rId43"/>
    <p:sldId id="4336" r:id="rId44"/>
    <p:sldId id="2895" r:id="rId45"/>
    <p:sldId id="2874" r:id="rId46"/>
    <p:sldId id="2897" r:id="rId47"/>
    <p:sldId id="2898" r:id="rId48"/>
    <p:sldId id="2900" r:id="rId49"/>
    <p:sldId id="4338" r:id="rId50"/>
    <p:sldId id="2880" r:id="rId51"/>
    <p:sldId id="2871" r:id="rId52"/>
    <p:sldId id="2884" r:id="rId53"/>
    <p:sldId id="2869" r:id="rId54"/>
    <p:sldId id="2872" r:id="rId55"/>
    <p:sldId id="2873" r:id="rId56"/>
    <p:sldId id="2870" r:id="rId57"/>
    <p:sldId id="2887" r:id="rId58"/>
    <p:sldId id="2888" r:id="rId59"/>
    <p:sldId id="2889" r:id="rId60"/>
    <p:sldId id="2890" r:id="rId61"/>
    <p:sldId id="2839" r:id="rId62"/>
    <p:sldId id="2893" r:id="rId63"/>
    <p:sldId id="2894" r:id="rId64"/>
    <p:sldId id="2903" r:id="rId65"/>
    <p:sldId id="2907" r:id="rId66"/>
    <p:sldId id="2908" r:id="rId67"/>
    <p:sldId id="4375" r:id="rId68"/>
    <p:sldId id="2910" r:id="rId69"/>
    <p:sldId id="4376" r:id="rId70"/>
    <p:sldId id="2923" r:id="rId71"/>
    <p:sldId id="2945" r:id="rId72"/>
    <p:sldId id="2947" r:id="rId73"/>
    <p:sldId id="2948" r:id="rId74"/>
    <p:sldId id="2949" r:id="rId75"/>
    <p:sldId id="4377" r:id="rId76"/>
    <p:sldId id="4378" r:id="rId77"/>
    <p:sldId id="2950" r:id="rId78"/>
    <p:sldId id="2951" r:id="rId79"/>
    <p:sldId id="2952" r:id="rId80"/>
    <p:sldId id="2953" r:id="rId81"/>
    <p:sldId id="2954" r:id="rId82"/>
    <p:sldId id="4383" r:id="rId83"/>
    <p:sldId id="2955" r:id="rId84"/>
    <p:sldId id="2924" r:id="rId85"/>
    <p:sldId id="2925" r:id="rId86"/>
    <p:sldId id="2956" r:id="rId87"/>
    <p:sldId id="2926" r:id="rId88"/>
    <p:sldId id="2927" r:id="rId89"/>
    <p:sldId id="2957" r:id="rId90"/>
    <p:sldId id="2928" r:id="rId91"/>
    <p:sldId id="2958" r:id="rId92"/>
    <p:sldId id="2959" r:id="rId93"/>
    <p:sldId id="4379" r:id="rId94"/>
    <p:sldId id="2941" r:id="rId95"/>
    <p:sldId id="2942" r:id="rId96"/>
    <p:sldId id="2943" r:id="rId97"/>
    <p:sldId id="2944" r:id="rId98"/>
    <p:sldId id="2960" r:id="rId99"/>
    <p:sldId id="2961" r:id="rId100"/>
    <p:sldId id="2962" r:id="rId101"/>
    <p:sldId id="2963" r:id="rId102"/>
    <p:sldId id="2964" r:id="rId103"/>
    <p:sldId id="2965" r:id="rId104"/>
    <p:sldId id="4385" r:id="rId105"/>
    <p:sldId id="4386" r:id="rId106"/>
    <p:sldId id="2966" r:id="rId107"/>
    <p:sldId id="2967" r:id="rId108"/>
    <p:sldId id="2968" r:id="rId109"/>
    <p:sldId id="2969" r:id="rId110"/>
    <p:sldId id="2970" r:id="rId111"/>
    <p:sldId id="2971" r:id="rId112"/>
    <p:sldId id="2972" r:id="rId113"/>
    <p:sldId id="2974" r:id="rId114"/>
    <p:sldId id="2975" r:id="rId115"/>
    <p:sldId id="2976" r:id="rId116"/>
    <p:sldId id="2977" r:id="rId117"/>
    <p:sldId id="2978" r:id="rId118"/>
    <p:sldId id="2979" r:id="rId119"/>
    <p:sldId id="2980" r:id="rId120"/>
    <p:sldId id="2981" r:id="rId121"/>
    <p:sldId id="2973" r:id="rId122"/>
    <p:sldId id="2982" r:id="rId123"/>
    <p:sldId id="2999" r:id="rId124"/>
    <p:sldId id="3000" r:id="rId125"/>
    <p:sldId id="4387" r:id="rId126"/>
    <p:sldId id="3001" r:id="rId127"/>
    <p:sldId id="2983" r:id="rId128"/>
    <p:sldId id="2984" r:id="rId129"/>
    <p:sldId id="2985" r:id="rId130"/>
    <p:sldId id="2986" r:id="rId131"/>
    <p:sldId id="2987" r:id="rId132"/>
    <p:sldId id="2988" r:id="rId133"/>
    <p:sldId id="2989" r:id="rId134"/>
    <p:sldId id="3002" r:id="rId135"/>
    <p:sldId id="3003" r:id="rId136"/>
    <p:sldId id="4388" r:id="rId137"/>
    <p:sldId id="3004" r:id="rId138"/>
    <p:sldId id="2991" r:id="rId139"/>
    <p:sldId id="2992" r:id="rId140"/>
    <p:sldId id="2993" r:id="rId141"/>
    <p:sldId id="2994" r:id="rId142"/>
    <p:sldId id="2995" r:id="rId143"/>
    <p:sldId id="3005" r:id="rId144"/>
    <p:sldId id="2990" r:id="rId145"/>
    <p:sldId id="3006" r:id="rId146"/>
    <p:sldId id="2996" r:id="rId147"/>
    <p:sldId id="3013" r:id="rId148"/>
    <p:sldId id="3014" r:id="rId149"/>
    <p:sldId id="3015" r:id="rId150"/>
    <p:sldId id="3016" r:id="rId151"/>
    <p:sldId id="3017" r:id="rId152"/>
    <p:sldId id="3018" r:id="rId153"/>
    <p:sldId id="3019" r:id="rId154"/>
    <p:sldId id="3007" r:id="rId155"/>
    <p:sldId id="3020" r:id="rId156"/>
    <p:sldId id="3021" r:id="rId157"/>
    <p:sldId id="3008" r:id="rId158"/>
    <p:sldId id="3022" r:id="rId159"/>
    <p:sldId id="3023" r:id="rId160"/>
    <p:sldId id="3024" r:id="rId161"/>
    <p:sldId id="3025" r:id="rId162"/>
    <p:sldId id="3009" r:id="rId163"/>
    <p:sldId id="3026" r:id="rId164"/>
    <p:sldId id="3259" r:id="rId165"/>
    <p:sldId id="3168" r:id="rId166"/>
    <p:sldId id="3169" r:id="rId167"/>
    <p:sldId id="3170" r:id="rId168"/>
    <p:sldId id="3171" r:id="rId169"/>
    <p:sldId id="3172" r:id="rId170"/>
    <p:sldId id="3162" r:id="rId171"/>
    <p:sldId id="3175" r:id="rId172"/>
    <p:sldId id="3174" r:id="rId173"/>
    <p:sldId id="3258" r:id="rId174"/>
    <p:sldId id="3176" r:id="rId175"/>
    <p:sldId id="3177" r:id="rId176"/>
    <p:sldId id="3178" r:id="rId177"/>
    <p:sldId id="3179" r:id="rId178"/>
    <p:sldId id="3180" r:id="rId179"/>
    <p:sldId id="3260" r:id="rId180"/>
    <p:sldId id="3163" r:id="rId181"/>
    <p:sldId id="3181" r:id="rId182"/>
    <p:sldId id="3182" r:id="rId183"/>
    <p:sldId id="3183" r:id="rId184"/>
    <p:sldId id="3185" r:id="rId185"/>
    <p:sldId id="3184" r:id="rId186"/>
    <p:sldId id="3186" r:id="rId187"/>
    <p:sldId id="3164" r:id="rId188"/>
    <p:sldId id="3187" r:id="rId189"/>
    <p:sldId id="3188" r:id="rId190"/>
    <p:sldId id="3261" r:id="rId191"/>
    <p:sldId id="3190" r:id="rId192"/>
    <p:sldId id="3191" r:id="rId193"/>
    <p:sldId id="3165" r:id="rId194"/>
    <p:sldId id="4305" r:id="rId195"/>
  </p:sldIdLst>
  <p:sldSz cx="12192000" cy="6858000"/>
  <p:notesSz cx="6858000" cy="9144000"/>
  <p:embeddedFontLst>
    <p:embeddedFont>
      <p:font typeface="Calibri" panose="020F0502020204030204" pitchFamily="34" charset="0"/>
      <p:regular r:id="rId197"/>
      <p:bold r:id="rId198"/>
      <p:italic r:id="rId199"/>
      <p:boldItalic r:id="rId200"/>
    </p:embeddedFont>
    <p:embeddedFont>
      <p:font typeface="Consolas" panose="020B0609020204030204" pitchFamily="49" charset="0"/>
      <p:regular r:id="rId201"/>
      <p:bold r:id="rId202"/>
      <p:italic r:id="rId203"/>
      <p:boldItalic r:id="rId204"/>
    </p:embeddedFont>
    <p:embeddedFont>
      <p:font typeface="나눔스퀘어 Bold" panose="020B0600000101010101" pitchFamily="50" charset="-127"/>
      <p:bold r:id="rId205"/>
    </p:embeddedFont>
    <p:embeddedFont>
      <p:font typeface="나눔스퀘어 ExtraBold" panose="020B0600000101010101" pitchFamily="50" charset="-127"/>
      <p:bold r:id="rId206"/>
    </p:embeddedFont>
    <p:embeddedFont>
      <p:font typeface="맑은 고딕" panose="020B0503020000020004" pitchFamily="50" charset="-127"/>
      <p:regular r:id="rId207"/>
      <p:bold r:id="rId20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EFF80"/>
    <a:srgbClr val="FEFF7F"/>
    <a:srgbClr val="000072"/>
    <a:srgbClr val="FEFEFE"/>
    <a:srgbClr val="0741E6"/>
    <a:srgbClr val="62362D"/>
    <a:srgbClr val="FBD8D7"/>
    <a:srgbClr val="603432"/>
    <a:srgbClr val="6B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3.fntdata"/><Relationship Id="rId203" Type="http://schemas.openxmlformats.org/officeDocument/2006/relationships/font" Target="fonts/font7.fntdata"/><Relationship Id="rId208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.fntdata"/><Relationship Id="rId201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2.fntdata"/><Relationship Id="rId202" Type="http://schemas.openxmlformats.org/officeDocument/2006/relationships/font" Target="fonts/font6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sjh836.tistory.com/154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enosign/backend2/blob/main/views/board_write.ejs" TargetMode="External"/><Relationship Id="rId2" Type="http://schemas.openxmlformats.org/officeDocument/2006/relationships/hyperlink" Target="https://github.com/xenosign/backend2/blob/main/views/board.e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enosign/backend2/blob/main/views/board_modify.ejs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8623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은 브라우저에서 접근이 가능한 폴더의 위치를 지정해 주는 역할을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사용법은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(express(‘</a:t>
            </a:r>
            <a:r>
              <a:rPr lang="ko-KR" altLang="en-US" dirty="0">
                <a:sym typeface="Wingdings" panose="05000000000000000000" pitchFamily="2" charset="2"/>
              </a:rPr>
              <a:t>폴더위치</a:t>
            </a:r>
            <a:r>
              <a:rPr lang="en-US" altLang="ko-KR" dirty="0">
                <a:sym typeface="Wingdings" panose="05000000000000000000" pitchFamily="2" charset="2"/>
              </a:rPr>
              <a:t>’));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미들웨어를 사용하면 프로젝트에서 사용하는 폴더 경로의 시작점은 </a:t>
            </a:r>
            <a:r>
              <a:rPr lang="en-US" altLang="ko-KR" dirty="0">
                <a:sym typeface="Wingdings" panose="05000000000000000000" pitchFamily="2" charset="2"/>
              </a:rPr>
              <a:t>localhost:4000/views </a:t>
            </a:r>
            <a:r>
              <a:rPr lang="ko-KR" altLang="en-US" dirty="0">
                <a:sym typeface="Wingdings" panose="05000000000000000000" pitchFamily="2" charset="2"/>
              </a:rPr>
              <a:t>가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./ </a:t>
            </a:r>
            <a:r>
              <a:rPr lang="ko-KR" altLang="en-US" dirty="0">
                <a:sym typeface="Wingdings" panose="05000000000000000000" pitchFamily="2" charset="2"/>
              </a:rPr>
              <a:t>의 상대 경로 </a:t>
            </a:r>
            <a:r>
              <a:rPr lang="en-US" altLang="ko-KR" dirty="0">
                <a:sym typeface="Wingdings" panose="05000000000000000000" pitchFamily="2" charset="2"/>
              </a:rPr>
              <a:t> localhost:4000/views/ </a:t>
            </a:r>
            <a:r>
              <a:rPr lang="ko-KR" altLang="en-US" dirty="0">
                <a:sym typeface="Wingdings" panose="05000000000000000000" pitchFamily="2" charset="2"/>
              </a:rPr>
              <a:t>와 동일한 의미를 가집니다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A5070-A612-CB49-55F5-9FEF434A56F4}"/>
              </a:ext>
            </a:extLst>
          </p:cNvPr>
          <p:cNvSpPr txBox="1"/>
          <p:nvPr/>
        </p:nvSpPr>
        <p:spPr>
          <a:xfrm>
            <a:off x="857775" y="3733718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155264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경로를 아래와 같이 변경하고 페이지를 새로 </a:t>
            </a:r>
            <a:r>
              <a:rPr lang="ko-KR" altLang="en-US" dirty="0" err="1">
                <a:sym typeface="Wingdings" panose="05000000000000000000" pitchFamily="2" charset="2"/>
              </a:rPr>
              <a:t>고침해</a:t>
            </a:r>
            <a:r>
              <a:rPr lang="ko-KR" altLang="en-US" dirty="0">
                <a:sym typeface="Wingdings" panose="05000000000000000000" pitchFamily="2" charset="2"/>
              </a:rPr>
              <a:t>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2763-224F-7C3A-9953-9081DB6D553E}"/>
              </a:ext>
            </a:extLst>
          </p:cNvPr>
          <p:cNvSpPr txBox="1"/>
          <p:nvPr/>
        </p:nvSpPr>
        <p:spPr>
          <a:xfrm>
            <a:off x="782274" y="2852436"/>
            <a:ext cx="60946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16C81-F8CD-8765-FF5C-35DD645D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62" y="2852436"/>
            <a:ext cx="3667778" cy="39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8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하나의 폴더만 등록할 필요는 없습니다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여러 폴더를 설정하면 해당 폴더를 각각 찾아 다니면서 파일을 찾습니다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물론 파일이 없으면 에러가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537651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/>
              <a:t>절대 경로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 현재 파일이 위치하는 절대 경로는 </a:t>
            </a:r>
            <a:r>
              <a:rPr lang="en-US" altLang="ko-KR" dirty="0">
                <a:sym typeface="Wingdings" panose="05000000000000000000" pitchFamily="2" charset="2"/>
              </a:rPr>
              <a:t>__</a:t>
            </a:r>
            <a:r>
              <a:rPr lang="en-US" altLang="ko-KR" dirty="0" err="1">
                <a:sym typeface="Wingdings" panose="05000000000000000000" pitchFamily="2" charset="2"/>
              </a:rPr>
              <a:t>dirname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구할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설정을 요렇게 </a:t>
            </a:r>
            <a:r>
              <a:rPr lang="ko-KR" altLang="en-US" dirty="0" err="1">
                <a:sym typeface="Wingdings" panose="05000000000000000000" pitchFamily="2" charset="2"/>
              </a:rPr>
              <a:t>할수도</a:t>
            </a:r>
            <a:r>
              <a:rPr lang="ko-KR" altLang="en-US" dirty="0">
                <a:sym typeface="Wingdings" panose="05000000000000000000" pitchFamily="2" charset="2"/>
              </a:rPr>
              <a:t> 있죠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60946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A1ECC-F2ED-EE85-AB5B-5C2B8946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65" y="2159976"/>
            <a:ext cx="332740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47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폴더 지정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요청되는 경로에 따라 폴더를 따로 지정 할 수도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CCE86-9E44-04E8-59B1-5563F0B7B5C7}"/>
              </a:ext>
            </a:extLst>
          </p:cNvPr>
          <p:cNvSpPr txBox="1"/>
          <p:nvPr/>
        </p:nvSpPr>
        <p:spPr>
          <a:xfrm>
            <a:off x="815829" y="2159976"/>
            <a:ext cx="789406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또는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5852802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다만 브라우저에서 접근 가능한 기본 폴더를 설정하는 만큼 너무 많은 폴더를 정하는 것은 피하는 편이 좋습니다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보통 </a:t>
            </a:r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이라는 폴더를 기본으로 설정해 놓고 해당 폴더만 설정하는 경우가 많습니다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 public </a:t>
            </a:r>
            <a:r>
              <a:rPr lang="ko-KR" altLang="en-US" dirty="0">
                <a:sym typeface="Wingdings" panose="05000000000000000000" pitchFamily="2" charset="2"/>
              </a:rPr>
              <a:t>폴더의 경우 브라우저 등의 클라이언트가 접근이 가능한 폴더로써 보통 </a:t>
            </a:r>
            <a:r>
              <a:rPr lang="en-US" altLang="ko-KR" dirty="0">
                <a:sym typeface="Wingdings" panose="05000000000000000000" pitchFamily="2" charset="2"/>
              </a:rPr>
              <a:t>CSS, </a:t>
            </a:r>
            <a:r>
              <a:rPr lang="ko-KR" altLang="en-US" dirty="0">
                <a:sym typeface="Wingdings" panose="05000000000000000000" pitchFamily="2" charset="2"/>
              </a:rPr>
              <a:t>브라우저에서 사용하는 </a:t>
            </a:r>
            <a:r>
              <a:rPr lang="en-US" altLang="ko-KR" dirty="0">
                <a:sym typeface="Wingdings" panose="05000000000000000000" pitchFamily="2" charset="2"/>
              </a:rPr>
              <a:t>JS, </a:t>
            </a: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등을 위치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8232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196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CF2D66-C417-4BF6-8F9C-E35D4407AA26}"/>
              </a:ext>
            </a:extLst>
          </p:cNvPr>
          <p:cNvGrpSpPr/>
          <p:nvPr/>
        </p:nvGrpSpPr>
        <p:grpSpPr>
          <a:xfrm>
            <a:off x="878638" y="2425948"/>
            <a:ext cx="2653127" cy="4389249"/>
            <a:chOff x="4687239" y="823549"/>
            <a:chExt cx="2809131" cy="46473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16F454-5F6E-5BA3-6C32-3895B185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651"/>
            <a:stretch/>
          </p:blipFill>
          <p:spPr>
            <a:xfrm>
              <a:off x="4695629" y="823549"/>
              <a:ext cx="2800741" cy="38742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62C89D-F131-AAAF-8E53-38DF88EE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962" b="-806"/>
            <a:stretch/>
          </p:blipFill>
          <p:spPr>
            <a:xfrm>
              <a:off x="4687239" y="1466703"/>
              <a:ext cx="2800741" cy="400418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5D5866-CA51-683E-1BF1-A1C4B84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41" y="3133364"/>
            <a:ext cx="487748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3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로 만들어진 서비스의 기본 폴더 구조를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963903-B624-AB54-07DE-9276D64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2299156"/>
            <a:ext cx="7138641" cy="42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09A1D2-639C-E3B0-BB47-DAC027E77B05}"/>
              </a:ext>
            </a:extLst>
          </p:cNvPr>
          <p:cNvSpPr/>
          <p:nvPr/>
        </p:nvSpPr>
        <p:spPr>
          <a:xfrm>
            <a:off x="346045" y="3762375"/>
            <a:ext cx="6102379" cy="1051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31D8F8B-A14D-8C09-7E24-24C95234319D}"/>
              </a:ext>
            </a:extLst>
          </p:cNvPr>
          <p:cNvCxnSpPr>
            <a:cxnSpLocks/>
          </p:cNvCxnSpPr>
          <p:nvPr/>
        </p:nvCxnSpPr>
        <p:spPr>
          <a:xfrm>
            <a:off x="2033155" y="2092036"/>
            <a:ext cx="1243445" cy="15274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142C6-4838-F3E7-7316-336DDAD5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77" y="1128391"/>
            <a:ext cx="7887801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080FD-5CF8-B289-82FD-1FB3DFF6EFA1}"/>
              </a:ext>
            </a:extLst>
          </p:cNvPr>
          <p:cNvSpPr txBox="1"/>
          <p:nvPr/>
        </p:nvSpPr>
        <p:spPr>
          <a:xfrm>
            <a:off x="4440574" y="3665989"/>
            <a:ext cx="12499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/views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375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0B83E-D528-6780-D138-EF1620EC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66" y="1123628"/>
            <a:ext cx="811643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폴더 구조로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5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옮기기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Public/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 만들고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08B5-4AB3-EFF8-A693-D35E498DB34F}"/>
              </a:ext>
            </a:extLst>
          </p:cNvPr>
          <p:cNvSpPr txBox="1"/>
          <p:nvPr/>
        </p:nvSpPr>
        <p:spPr>
          <a:xfrm>
            <a:off x="757106" y="2222975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7BFA2-D485-8B0A-5F2D-28F38DE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" y="4583559"/>
            <a:ext cx="2846376" cy="18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9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파일과 아래 코드로 구성 된 </a:t>
            </a:r>
            <a:r>
              <a:rPr lang="en-US" altLang="ko-KR" dirty="0">
                <a:sym typeface="Wingdings" panose="05000000000000000000" pitchFamily="2" charset="2"/>
              </a:rPr>
              <a:t>test.js </a:t>
            </a:r>
            <a:r>
              <a:rPr lang="ko-KR" altLang="en-US" dirty="0">
                <a:sym typeface="Wingdings" panose="05000000000000000000" pitchFamily="2" charset="2"/>
              </a:rPr>
              <a:t>파일 불러와서 테스트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3C2E-9C3C-9BFF-4070-F00136114E6A}"/>
              </a:ext>
            </a:extLst>
          </p:cNvPr>
          <p:cNvSpPr txBox="1"/>
          <p:nvPr/>
        </p:nvSpPr>
        <p:spPr>
          <a:xfrm>
            <a:off x="815830" y="2828835"/>
            <a:ext cx="3613558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-disable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6FCF0-9416-F409-8456-47AB443F9B7E}"/>
              </a:ext>
            </a:extLst>
          </p:cNvPr>
          <p:cNvSpPr txBox="1"/>
          <p:nvPr/>
        </p:nvSpPr>
        <p:spPr>
          <a:xfrm>
            <a:off x="815830" y="4285497"/>
            <a:ext cx="956135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85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public/images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Public/images </a:t>
            </a:r>
            <a:r>
              <a:rPr lang="ko-KR" altLang="en-US" dirty="0">
                <a:sym typeface="Wingdings" panose="05000000000000000000" pitchFamily="2" charset="2"/>
              </a:rPr>
              <a:t>폴더에 원하는 이미지 넣기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이미지 태그 추가해서 불러오기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CAAEB-B978-CE9C-ADF6-98F325A991DB}"/>
              </a:ext>
            </a:extLst>
          </p:cNvPr>
          <p:cNvSpPr txBox="1"/>
          <p:nvPr/>
        </p:nvSpPr>
        <p:spPr>
          <a:xfrm>
            <a:off x="791952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"/images/dog.jpg"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94A396-1712-FC5D-BFC0-709BDB3C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2" y="3429000"/>
            <a:ext cx="5599612" cy="27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40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09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파일로 분리하기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모든 기능이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파일에 몰려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각각의 기능을 파일로 나눈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모듈 타입으로 라우팅 처리해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기능만 있으므로 </a:t>
            </a:r>
            <a:r>
              <a:rPr lang="en-US" altLang="ko-KR" dirty="0">
                <a:sym typeface="Wingdings" panose="05000000000000000000" pitchFamily="2" charset="2"/>
              </a:rPr>
              <a:t>routes/users.js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>
                <a:sym typeface="Wingdings" panose="05000000000000000000" pitchFamily="2" charset="2"/>
              </a:rPr>
              <a:t>user </a:t>
            </a:r>
            <a:r>
              <a:rPr lang="ko-KR" altLang="en-US" dirty="0">
                <a:sym typeface="Wingdings" panose="05000000000000000000" pitchFamily="2" charset="2"/>
              </a:rPr>
              <a:t>에 관련된 기능을 전부 처리해 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8286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Routes/users.js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의 기능은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라는 객체에 담아 모듈로 </a:t>
            </a:r>
            <a:r>
              <a:rPr lang="en-US" altLang="ko-KR" dirty="0">
                <a:sym typeface="Wingdings" panose="05000000000000000000" pitchFamily="2" charset="2"/>
              </a:rPr>
              <a:t>exports </a:t>
            </a:r>
            <a:r>
              <a:rPr lang="ko-KR" altLang="en-US" dirty="0">
                <a:sym typeface="Wingdings" panose="05000000000000000000" pitchFamily="2" charset="2"/>
              </a:rPr>
              <a:t>하고 해당 모듈을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를 사용하여 가져와서 사용할 예정 </a:t>
            </a:r>
            <a:r>
              <a:rPr lang="en-US" altLang="ko-KR" dirty="0">
                <a:sym typeface="Wingdings" panose="05000000000000000000" pitchFamily="2" charset="2"/>
              </a:rPr>
              <a:t>  router </a:t>
            </a:r>
            <a:r>
              <a:rPr lang="ko-KR" altLang="en-US" dirty="0">
                <a:sym typeface="Wingdings" panose="05000000000000000000" pitchFamily="2" charset="2"/>
              </a:rPr>
              <a:t>라는 이름으로 통일해서 담기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 있던 </a:t>
            </a:r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관련 기능을 하나 </a:t>
            </a:r>
            <a:r>
              <a:rPr lang="ko-KR" altLang="en-US" dirty="0" err="1">
                <a:sym typeface="Wingdings" panose="05000000000000000000" pitchFamily="2" charset="2"/>
              </a:rPr>
              <a:t>하나</a:t>
            </a:r>
            <a:r>
              <a:rPr lang="ko-KR" altLang="en-US" dirty="0">
                <a:sym typeface="Wingdings" panose="05000000000000000000" pitchFamily="2" charset="2"/>
              </a:rPr>
              <a:t> 옮겨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데이터를 담당하는 변수 옮기기</a:t>
            </a:r>
            <a:r>
              <a:rPr lang="en-US" altLang="ko-KR" dirty="0">
                <a:sym typeface="Wingdings" panose="05000000000000000000" pitchFamily="2" charset="2"/>
              </a:rPr>
              <a:t> + </a:t>
            </a:r>
            <a:r>
              <a:rPr lang="ko-KR" altLang="en-US" dirty="0">
                <a:sym typeface="Wingdings" panose="05000000000000000000" pitchFamily="2" charset="2"/>
              </a:rPr>
              <a:t>기존에 만든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미들 </a:t>
            </a:r>
            <a:r>
              <a:rPr lang="ko-KR" altLang="en-US" dirty="0" err="1">
                <a:sym typeface="Wingdings" panose="05000000000000000000" pitchFamily="2" charset="2"/>
              </a:rPr>
              <a:t>웨어들</a:t>
            </a:r>
            <a:r>
              <a:rPr lang="ko-KR" altLang="en-US" dirty="0">
                <a:sym typeface="Wingdings" panose="05000000000000000000" pitchFamily="2" charset="2"/>
              </a:rPr>
              <a:t> 옮기기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라우터의 이름을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4E7E2-7D37-C4E4-9C20-EFD07012978C}"/>
              </a:ext>
            </a:extLst>
          </p:cNvPr>
          <p:cNvSpPr txBox="1"/>
          <p:nvPr/>
        </p:nvSpPr>
        <p:spPr>
          <a:xfrm>
            <a:off x="636494" y="140254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27407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빼기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하나의 모듈로서 불러올 예정이므로 </a:t>
            </a:r>
            <a:r>
              <a:rPr lang="en-US" altLang="ko-KR" dirty="0" err="1">
                <a:sym typeface="Wingdings" panose="05000000000000000000" pitchFamily="2" charset="2"/>
              </a:rPr>
              <a:t>module.exports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사용해서 모듈로 </a:t>
            </a:r>
            <a:r>
              <a:rPr lang="ko-KR" altLang="en-US" dirty="0" err="1">
                <a:sym typeface="Wingdings" panose="05000000000000000000" pitchFamily="2" charset="2"/>
              </a:rPr>
              <a:t>빼주기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users.js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require </a:t>
            </a:r>
            <a:r>
              <a:rPr lang="ko-KR" altLang="en-US" dirty="0">
                <a:sym typeface="Wingdings" panose="05000000000000000000" pitchFamily="2" charset="2"/>
              </a:rPr>
              <a:t>해주고 해당 라우터가 사용할 주소 사용 해주기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684AB-5888-1ECF-C11C-0E8590C4F8B9}"/>
              </a:ext>
            </a:extLst>
          </p:cNvPr>
          <p:cNvSpPr txBox="1"/>
          <p:nvPr/>
        </p:nvSpPr>
        <p:spPr>
          <a:xfrm>
            <a:off x="708212" y="147022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06AE-7F7E-E698-7D4B-C1A5D043543E}"/>
              </a:ext>
            </a:extLst>
          </p:cNvPr>
          <p:cNvSpPr txBox="1"/>
          <p:nvPr/>
        </p:nvSpPr>
        <p:spPr>
          <a:xfrm>
            <a:off x="815787" y="506460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184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메인 페이지에서 사용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라는 이름은 메인 페이지에서 사용할 것이므로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Uesrs.js</a:t>
            </a:r>
            <a:r>
              <a:rPr lang="ko-KR" altLang="en-US" dirty="0">
                <a:sym typeface="Wingdings" panose="05000000000000000000" pitchFamily="2" charset="2"/>
              </a:rPr>
              <a:t> 의 코드도 </a:t>
            </a:r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가 아닌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띄우도록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B066C-D62C-835A-486A-B812906EAC4F}"/>
              </a:ext>
            </a:extLst>
          </p:cNvPr>
          <p:cNvSpPr txBox="1"/>
          <p:nvPr/>
        </p:nvSpPr>
        <p:spPr>
          <a:xfrm>
            <a:off x="788895" y="3703232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imgSrc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'./images/done.png'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65423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기능을 분리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 start </a:t>
            </a:r>
            <a:r>
              <a:rPr lang="ko-KR" altLang="en-US" dirty="0">
                <a:sym typeface="Wingdings" panose="05000000000000000000" pitchFamily="2" charset="2"/>
              </a:rPr>
              <a:t>를 입력하면 실행이 될 수 있도록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78D79-CE8A-40E4-DFB5-7F516CAB8890}"/>
              </a:ext>
            </a:extLst>
          </p:cNvPr>
          <p:cNvSpPr txBox="1"/>
          <p:nvPr/>
        </p:nvSpPr>
        <p:spPr>
          <a:xfrm>
            <a:off x="782273" y="3002826"/>
            <a:ext cx="1014858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"server"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app.js"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--watch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./routes/*.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--exec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run server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7658712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아무런 주소 없이 </a:t>
            </a:r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하면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아무래도 인덱스 페이지가 필요 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55131-1627-41A8-AA93-5C8B4042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5" y="2153719"/>
            <a:ext cx="4505954" cy="2219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719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localhost:4000 </a:t>
            </a:r>
            <a:r>
              <a:rPr lang="ko-KR" altLang="en-US" dirty="0">
                <a:sym typeface="Wingdings" panose="05000000000000000000" pitchFamily="2" charset="2"/>
              </a:rPr>
              <a:t>으로 접속 하면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페이지가 뜨도록 설정하기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Index </a:t>
            </a:r>
            <a:r>
              <a:rPr lang="ko-KR" altLang="en-US" dirty="0">
                <a:sym typeface="Wingdings" panose="05000000000000000000" pitchFamily="2" charset="2"/>
              </a:rPr>
              <a:t>페이지는 </a:t>
            </a:r>
            <a:r>
              <a:rPr lang="en-US" altLang="ko-KR" dirty="0">
                <a:sym typeface="Wingdings" panose="05000000000000000000" pitchFamily="2" charset="2"/>
              </a:rPr>
              <a:t>Welcome to Express Dynamic Web </a:t>
            </a:r>
            <a:r>
              <a:rPr lang="ko-KR" altLang="en-US" dirty="0">
                <a:sym typeface="Wingdings" panose="05000000000000000000" pitchFamily="2" charset="2"/>
              </a:rPr>
              <a:t>이란 </a:t>
            </a:r>
            <a:r>
              <a:rPr lang="en-US" altLang="ko-KR" dirty="0">
                <a:sym typeface="Wingdings" panose="05000000000000000000" pitchFamily="2" charset="2"/>
              </a:rPr>
              <a:t>H1 </a:t>
            </a:r>
            <a:r>
              <a:rPr lang="ko-KR" altLang="en-US" dirty="0">
                <a:sym typeface="Wingdings" panose="05000000000000000000" pitchFamily="2" charset="2"/>
              </a:rPr>
              <a:t>태그를 가지고 있기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기존 </a:t>
            </a:r>
            <a:r>
              <a:rPr lang="en-US" altLang="ko-KR" dirty="0">
                <a:sym typeface="Wingdings" panose="05000000000000000000" pitchFamily="2" charset="2"/>
              </a:rPr>
              <a:t>localhost:4000/users/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가야 보였던 페이지를 이제는 </a:t>
            </a:r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로 가면 보이도록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리스트를 보여주는 페이지의 파일명도 </a:t>
            </a:r>
            <a:r>
              <a:rPr lang="en-US" altLang="ko-KR" dirty="0" err="1">
                <a:sym typeface="Wingdings" panose="05000000000000000000" pitchFamily="2" charset="2"/>
              </a:rPr>
              <a:t>users.ejs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주소를 입력하면 회원 목록을 보여줬는데 해당 기능은 </a:t>
            </a:r>
            <a:r>
              <a:rPr lang="en-US" altLang="ko-KR" dirty="0">
                <a:sym typeface="Wingdings" panose="05000000000000000000" pitchFamily="2" charset="2"/>
              </a:rPr>
              <a:t>localhost:4000/users/list </a:t>
            </a:r>
            <a:r>
              <a:rPr lang="ko-KR" altLang="en-US" dirty="0">
                <a:sym typeface="Wingdings" panose="05000000000000000000" pitchFamily="2" charset="2"/>
              </a:rPr>
              <a:t>에 할당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1193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index </a:t>
            </a:r>
            <a:r>
              <a:rPr lang="ko-KR" altLang="en-US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만들기</a:t>
            </a:r>
            <a:endParaRPr lang="en-US" altLang="ko-KR" sz="4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파일에는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페이로 이동할 수 있는 </a:t>
            </a:r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태그 넣어서 해당 태그를 클릭하면 </a:t>
            </a:r>
            <a:r>
              <a:rPr lang="en-US" altLang="ko-KR" dirty="0">
                <a:sym typeface="Wingdings" panose="05000000000000000000" pitchFamily="2" charset="2"/>
              </a:rPr>
              <a:t>users </a:t>
            </a:r>
            <a:r>
              <a:rPr lang="ko-KR" altLang="en-US" dirty="0">
                <a:sym typeface="Wingdings" panose="05000000000000000000" pitchFamily="2" charset="2"/>
              </a:rPr>
              <a:t>페이지로 이동하도록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페이지 상단에는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갈 수 있는 </a:t>
            </a:r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 넣기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95554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EBFEF-69FB-D31E-69B9-BC441CF7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7" y="405707"/>
            <a:ext cx="4544059" cy="27721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D074AE-2945-C1FF-CB69-D029A85A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03" y="405707"/>
            <a:ext cx="3953427" cy="50489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5904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4A8FC2-5CBA-CA71-79DF-F957809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6" y="226141"/>
            <a:ext cx="4467849" cy="48584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3968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20EB7B-9425-37AE-55E4-905D82FA6570}"/>
              </a:ext>
            </a:extLst>
          </p:cNvPr>
          <p:cNvSpPr txBox="1"/>
          <p:nvPr/>
        </p:nvSpPr>
        <p:spPr>
          <a:xfrm>
            <a:off x="564776" y="42408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20CA-0A13-2AAE-5DDE-A581D741E1E3}"/>
              </a:ext>
            </a:extLst>
          </p:cNvPr>
          <p:cNvSpPr txBox="1"/>
          <p:nvPr/>
        </p:nvSpPr>
        <p:spPr>
          <a:xfrm>
            <a:off x="564776" y="3429000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77231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065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핸들링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라우터에서 문제가 발생하면 </a:t>
            </a:r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메시지를 보내주고는 있지만 이 방법은 편의를 위한 방법입니다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서버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발생하면 정석적으로는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발생 시킨 다음</a:t>
            </a:r>
            <a:r>
              <a:rPr lang="en-US" altLang="ko-KR" dirty="0">
                <a:sym typeface="Wingdings" panose="05000000000000000000" pitchFamily="2" charset="2"/>
              </a:rPr>
              <a:t> err </a:t>
            </a:r>
            <a:r>
              <a:rPr lang="ko-KR" altLang="en-US" dirty="0">
                <a:sym typeface="Wingdings" panose="05000000000000000000" pitchFamily="2" charset="2"/>
              </a:rPr>
              <a:t>메시지와 </a:t>
            </a:r>
            <a:r>
              <a:rPr lang="en-US" altLang="ko-KR" dirty="0">
                <a:sym typeface="Wingdings" panose="05000000000000000000" pitchFamily="2" charset="2"/>
              </a:rPr>
              <a:t>status </a:t>
            </a:r>
            <a:r>
              <a:rPr lang="ko-KR" altLang="en-US" dirty="0">
                <a:sym typeface="Wingdings" panose="05000000000000000000" pitchFamily="2" charset="2"/>
              </a:rPr>
              <a:t>코드를 전달해 줘야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</a:t>
            </a:r>
            <a:r>
              <a:rPr lang="en-US" altLang="ko-KR" dirty="0">
                <a:sym typeface="Wingdings" panose="05000000000000000000" pitchFamily="2" charset="2"/>
              </a:rPr>
              <a:t>, users</a:t>
            </a:r>
            <a:r>
              <a:rPr lang="ko-KR" altLang="en-US" dirty="0">
                <a:sym typeface="Wingdings" panose="05000000000000000000" pitchFamily="2" charset="2"/>
              </a:rPr>
              <a:t> 라우터의 각각의 상황에서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처리를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91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D64B5C-0C2B-E6EB-693A-7E520E6E00D6}"/>
              </a:ext>
            </a:extLst>
          </p:cNvPr>
          <p:cNvSpPr txBox="1"/>
          <p:nvPr/>
        </p:nvSpPr>
        <p:spPr>
          <a:xfrm>
            <a:off x="504824" y="594836"/>
            <a:ext cx="816292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".list"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2098C4-51A0-D11A-0D79-04D8B8D8C89F}"/>
              </a:ext>
            </a:extLst>
          </p:cNvPr>
          <p:cNvSpPr/>
          <p:nvPr/>
        </p:nvSpPr>
        <p:spPr>
          <a:xfrm>
            <a:off x="431770" y="1114425"/>
            <a:ext cx="6016655" cy="103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182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1ABD-661A-2DFF-8F9B-6883F92BE7D9}"/>
              </a:ext>
            </a:extLst>
          </p:cNvPr>
          <p:cNvSpPr txBox="1"/>
          <p:nvPr/>
        </p:nvSpPr>
        <p:spPr>
          <a:xfrm>
            <a:off x="717176" y="1464893"/>
            <a:ext cx="881230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545845-04A3-4620-9591-39DD4478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이런 방식으로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가 발생한 지점에서 </a:t>
            </a:r>
            <a:r>
              <a:rPr lang="en-US" altLang="ko-KR" dirty="0">
                <a:sym typeface="Wingdings" panose="05000000000000000000" pitchFamily="2" charset="2"/>
              </a:rPr>
              <a:t>new Error 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객체를 만들어서 </a:t>
            </a:r>
            <a:r>
              <a:rPr lang="en-US" altLang="ko-KR" dirty="0">
                <a:sym typeface="Wingdings" panose="05000000000000000000" pitchFamily="2" charset="2"/>
              </a:rPr>
              <a:t>throw </a:t>
            </a:r>
            <a:r>
              <a:rPr lang="ko-KR" altLang="en-US" dirty="0">
                <a:sym typeface="Wingdings" panose="05000000000000000000" pitchFamily="2" charset="2"/>
              </a:rPr>
              <a:t>로 전달하면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68527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던지기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요렇게 </a:t>
            </a:r>
            <a:r>
              <a:rPr lang="en-US" altLang="ko-KR" dirty="0"/>
              <a:t>Err </a:t>
            </a:r>
            <a:r>
              <a:rPr lang="ko-KR" altLang="en-US" dirty="0"/>
              <a:t>가 발생하는데 이런 페이지는 가급적 피하는 편이 좋으므로 </a:t>
            </a:r>
            <a:r>
              <a:rPr lang="en-US" altLang="ko-KR" dirty="0"/>
              <a:t>app.js </a:t>
            </a:r>
            <a:r>
              <a:rPr lang="ko-KR" altLang="en-US" dirty="0"/>
              <a:t>에서 전에 </a:t>
            </a:r>
            <a:r>
              <a:rPr lang="en-US" altLang="ko-KR" dirty="0"/>
              <a:t>Err </a:t>
            </a:r>
            <a:r>
              <a:rPr lang="ko-KR" altLang="en-US" dirty="0"/>
              <a:t>를 핸들링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9F4D4-B17E-1156-73BA-FCC9FCA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2" y="1433319"/>
            <a:ext cx="1022175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242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App.js </a:t>
            </a:r>
            <a:r>
              <a:rPr lang="ko-KR" altLang="en-US" dirty="0"/>
              <a:t>의 미들 </a:t>
            </a:r>
            <a:r>
              <a:rPr lang="ko-KR" altLang="en-US" dirty="0" err="1"/>
              <a:t>웨어중</a:t>
            </a:r>
            <a:r>
              <a:rPr lang="ko-KR" altLang="en-US" dirty="0"/>
              <a:t> 마지막 미들웨어에 </a:t>
            </a:r>
            <a:r>
              <a:rPr lang="en-US" altLang="ko-KR" dirty="0"/>
              <a:t>Throw </a:t>
            </a:r>
            <a:r>
              <a:rPr lang="ko-KR" altLang="en-US" dirty="0"/>
              <a:t>된 </a:t>
            </a:r>
            <a:r>
              <a:rPr lang="en-US" altLang="ko-KR" dirty="0"/>
              <a:t>err </a:t>
            </a:r>
            <a:r>
              <a:rPr lang="ko-KR" altLang="en-US" dirty="0"/>
              <a:t>를 받는 미들웨어를 추가해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미들웨어는 </a:t>
            </a:r>
            <a:r>
              <a:rPr lang="en-US" altLang="ko-KR" dirty="0"/>
              <a:t>err </a:t>
            </a:r>
            <a:r>
              <a:rPr lang="ko-KR" altLang="en-US" dirty="0"/>
              <a:t>인자와 </a:t>
            </a:r>
            <a:r>
              <a:rPr lang="en-US" altLang="ko-KR" dirty="0"/>
              <a:t>res </a:t>
            </a:r>
            <a:r>
              <a:rPr lang="ko-KR" altLang="en-US" dirty="0"/>
              <a:t>를 같이 써야 하므로 </a:t>
            </a:r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메소드의 매개변수를 전부 사용해 줘야 합니다</a:t>
            </a:r>
            <a:r>
              <a:rPr lang="en-US" altLang="ko-KR" dirty="0"/>
              <a:t>. 3</a:t>
            </a:r>
            <a:r>
              <a:rPr lang="ko-KR" altLang="en-US" dirty="0"/>
              <a:t>개만 쓰면 첫번째는 </a:t>
            </a:r>
            <a:r>
              <a:rPr lang="en-US" altLang="ko-KR" dirty="0"/>
              <a:t>req, </a:t>
            </a:r>
            <a:r>
              <a:rPr lang="ko-KR" altLang="en-US" dirty="0"/>
              <a:t>두번째는 </a:t>
            </a:r>
            <a:r>
              <a:rPr lang="en-US" altLang="ko-KR" dirty="0"/>
              <a:t>res, </a:t>
            </a:r>
            <a:r>
              <a:rPr lang="ko-KR" altLang="en-US" dirty="0"/>
              <a:t>세번째는 </a:t>
            </a:r>
            <a:r>
              <a:rPr lang="en-US" altLang="ko-KR" dirty="0"/>
              <a:t>next </a:t>
            </a:r>
            <a:r>
              <a:rPr lang="ko-KR" altLang="en-US" dirty="0"/>
              <a:t>로 인식합니다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그리고 무엇보다 </a:t>
            </a:r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못받습니다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66260-8995-F999-BB09-54FA603D9BAE}"/>
              </a:ext>
            </a:extLst>
          </p:cNvPr>
          <p:cNvSpPr txBox="1"/>
          <p:nvPr/>
        </p:nvSpPr>
        <p:spPr>
          <a:xfrm>
            <a:off x="842683" y="27942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719947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에러 핸들링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사이드에서는 어떤 에러인지 알아야 하므로 </a:t>
            </a:r>
            <a:r>
              <a:rPr lang="en-US" altLang="ko-KR" dirty="0"/>
              <a:t>console.log(</a:t>
            </a:r>
            <a:r>
              <a:rPr lang="en-US" altLang="ko-KR" dirty="0" err="1"/>
              <a:t>err.stack</a:t>
            </a:r>
            <a:r>
              <a:rPr lang="en-US" altLang="ko-KR" dirty="0"/>
              <a:t>) </a:t>
            </a:r>
            <a:r>
              <a:rPr lang="ko-KR" altLang="en-US" dirty="0"/>
              <a:t>을 내보내서 브라우저에서 보던 </a:t>
            </a:r>
            <a:r>
              <a:rPr lang="en-US" altLang="ko-KR" dirty="0"/>
              <a:t>Error </a:t>
            </a:r>
            <a:r>
              <a:rPr lang="ko-KR" altLang="en-US" dirty="0"/>
              <a:t>내역을 확인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33812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전송하기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1234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백에게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보내기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03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postman</a:t>
            </a:r>
            <a:r>
              <a:rPr lang="ko-KR" altLang="en-US" dirty="0"/>
              <a:t> 같은 프로그램을 통해서 서버 통신을 했지만 이번에는 프론트 페이지에서 서버로 데이터를 전달해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Users.ejs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form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en-US" altLang="ko-KR" dirty="0"/>
              <a:t>Form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보내고자 하는 주소 값이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보내는 </a:t>
            </a:r>
            <a:r>
              <a:rPr lang="en-US" altLang="ko-KR" dirty="0">
                <a:sym typeface="Wingdings" panose="05000000000000000000" pitchFamily="2" charset="2"/>
              </a:rPr>
              <a:t>method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속성은 서버에서 받을 때의 필드 값이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type </a:t>
            </a:r>
            <a:r>
              <a:rPr lang="ko-KR" altLang="en-US" dirty="0"/>
              <a:t>으로 </a:t>
            </a:r>
            <a:r>
              <a:rPr lang="en-US" altLang="ko-KR" dirty="0"/>
              <a:t>submit </a:t>
            </a:r>
            <a:r>
              <a:rPr lang="ko-KR" altLang="en-US" dirty="0"/>
              <a:t>을 하면 해당 폼의 내용을 지정한 방식 </a:t>
            </a:r>
            <a:r>
              <a:rPr lang="en-US" altLang="ko-KR" dirty="0"/>
              <a:t>+ </a:t>
            </a:r>
            <a:r>
              <a:rPr lang="ko-KR" altLang="en-US" dirty="0"/>
              <a:t>주소로 전달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8975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E3AB-A324-820F-C062-48CBEC531818}"/>
              </a:ext>
            </a:extLst>
          </p:cNvPr>
          <p:cNvSpPr txBox="1"/>
          <p:nvPr/>
        </p:nvSpPr>
        <p:spPr>
          <a:xfrm>
            <a:off x="753035" y="72263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630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데이터가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안들어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옵니다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때 편하게 사용하기 위해서 </a:t>
            </a:r>
            <a:r>
              <a:rPr lang="en-US" altLang="ko-KR" dirty="0"/>
              <a:t>body-parser </a:t>
            </a:r>
            <a:r>
              <a:rPr lang="ko-KR" altLang="en-US" dirty="0"/>
              <a:t>라는 모듈을 사용합니다</a:t>
            </a:r>
            <a:endParaRPr lang="en-US" altLang="ko-KR" dirty="0"/>
          </a:p>
          <a:p>
            <a:r>
              <a:rPr lang="en-US" altLang="ko-KR" dirty="0"/>
              <a:t>Form </a:t>
            </a:r>
            <a:r>
              <a:rPr lang="ko-KR" altLang="en-US" dirty="0"/>
              <a:t>에서 전송 된</a:t>
            </a:r>
            <a:r>
              <a:rPr lang="en-US" altLang="ko-KR" dirty="0"/>
              <a:t>, </a:t>
            </a:r>
            <a:r>
              <a:rPr lang="ko-KR" altLang="en-US" dirty="0"/>
              <a:t>정보를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에 담아서 </a:t>
            </a:r>
            <a:r>
              <a:rPr lang="en-US" altLang="ko-KR" dirty="0"/>
              <a:t>obj </a:t>
            </a:r>
            <a:r>
              <a:rPr lang="ko-KR" altLang="en-US" dirty="0"/>
              <a:t>로 전달해 주는 역할을 합니다</a:t>
            </a:r>
            <a:endParaRPr lang="en-US" altLang="ko-KR" dirty="0"/>
          </a:p>
          <a:p>
            <a:r>
              <a:rPr lang="en-US" altLang="ko-KR" dirty="0"/>
              <a:t>Body-parser </a:t>
            </a:r>
            <a:r>
              <a:rPr lang="ko-KR" altLang="en-US" dirty="0"/>
              <a:t>를 사용하지 않으면 아래와 같은 코드로 데이터를 </a:t>
            </a:r>
            <a:r>
              <a:rPr lang="en-US" altLang="ko-KR" dirty="0"/>
              <a:t>body </a:t>
            </a:r>
            <a:r>
              <a:rPr lang="ko-KR" altLang="en-US" dirty="0"/>
              <a:t>에 넣은 다음</a:t>
            </a:r>
            <a:r>
              <a:rPr lang="en-US" altLang="ko-KR" dirty="0"/>
              <a:t>, </a:t>
            </a:r>
            <a:r>
              <a:rPr lang="ko-KR" altLang="en-US" dirty="0"/>
              <a:t>인코딩 처리 까지 해줘야 한다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자동으로 처리해줘서 편리함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E49D2-F5AC-547C-DBD1-07A6CA59823E}"/>
              </a:ext>
            </a:extLst>
          </p:cNvPr>
          <p:cNvSpPr txBox="1"/>
          <p:nvPr/>
        </p:nvSpPr>
        <p:spPr>
          <a:xfrm>
            <a:off x="762000" y="5160278"/>
            <a:ext cx="70372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12109859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그래도 체험은 하셔야 하니까 설치를 해봅시다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body-parser --save</a:t>
            </a:r>
          </a:p>
          <a:p>
            <a:r>
              <a:rPr lang="en-US" altLang="ko-KR" dirty="0"/>
              <a:t>Body-parser</a:t>
            </a:r>
            <a:r>
              <a:rPr lang="ko-KR" altLang="en-US" dirty="0"/>
              <a:t> 는 실제로 프로젝트를 배포한 상태에서도 서버 통신에 사용 되므로 </a:t>
            </a:r>
            <a:r>
              <a:rPr lang="en-US" altLang="ko-KR" dirty="0"/>
              <a:t>--save-dev </a:t>
            </a:r>
            <a:r>
              <a:rPr lang="ko-KR" altLang="en-US" dirty="0"/>
              <a:t>가 아닌 </a:t>
            </a:r>
            <a:r>
              <a:rPr lang="en-US" altLang="ko-KR" dirty="0"/>
              <a:t>--save </a:t>
            </a:r>
            <a:r>
              <a:rPr lang="ko-KR" altLang="en-US" dirty="0"/>
              <a:t>옵션으로 설치해야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833717" y="4411559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7286780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5A8-33C4-AE64-4D54-1DE2F4B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506DF-E92A-A2EF-1A70-8F6A4E9F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Json</a:t>
            </a:r>
            <a:r>
              <a:rPr lang="en-US" altLang="ko-KR" dirty="0"/>
              <a:t>() </a:t>
            </a:r>
            <a:r>
              <a:rPr lang="ko-KR" altLang="en-US" dirty="0"/>
              <a:t>은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데이터를 전달한다는 의미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Urlencoded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-encoded) </a:t>
            </a:r>
            <a:r>
              <a:rPr lang="ko-KR" altLang="en-US" dirty="0"/>
              <a:t>옵션은 </a:t>
            </a:r>
            <a:r>
              <a:rPr lang="en-US" altLang="ko-KR" dirty="0" err="1"/>
              <a:t>url</a:t>
            </a:r>
            <a:r>
              <a:rPr lang="ko-KR" altLang="en-US" dirty="0"/>
              <a:t> 처럼 데이터를 변환하면</a:t>
            </a:r>
            <a:r>
              <a:rPr lang="en-US" altLang="ko-KR" dirty="0"/>
              <a:t>localhost:4000/</a:t>
            </a:r>
            <a:r>
              <a:rPr lang="en-US" altLang="ko-KR" dirty="0" err="1"/>
              <a:t>posts?title</a:t>
            </a:r>
            <a:r>
              <a:rPr lang="en-US" altLang="ko-KR" dirty="0"/>
              <a:t>=</a:t>
            </a:r>
            <a:r>
              <a:rPr lang="en-US" altLang="ko-KR" dirty="0" err="1"/>
              <a:t>title&amp;content</a:t>
            </a:r>
            <a:r>
              <a:rPr lang="en-US" altLang="ko-KR" dirty="0"/>
              <a:t>=content </a:t>
            </a:r>
            <a:r>
              <a:rPr lang="ko-KR" altLang="en-US" dirty="0"/>
              <a:t>해당 데이터를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 </a:t>
            </a:r>
            <a:r>
              <a:rPr lang="en-US" altLang="ko-KR" dirty="0"/>
              <a:t>{ “title”: “title, “content”: “content” } </a:t>
            </a:r>
            <a:r>
              <a:rPr lang="ko-KR" altLang="en-US" dirty="0"/>
              <a:t>라고 전달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BE76-1A41-86A3-07C5-EF89E861EAEF}"/>
              </a:ext>
            </a:extLst>
          </p:cNvPr>
          <p:cNvSpPr txBox="1"/>
          <p:nvPr/>
        </p:nvSpPr>
        <p:spPr>
          <a:xfrm>
            <a:off x="662258" y="1489065"/>
            <a:ext cx="81399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</p:spTree>
    <p:extLst>
      <p:ext uri="{BB962C8B-B14F-4D97-AF65-F5344CB8AC3E}">
        <p14:creationId xmlns:p14="http://schemas.microsoft.com/office/powerpoint/2010/main" val="250264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3F1A4-8302-45C3-1DBD-6A741E3A6C95}"/>
              </a:ext>
            </a:extLst>
          </p:cNvPr>
          <p:cNvSpPr txBox="1"/>
          <p:nvPr/>
        </p:nvSpPr>
        <p:spPr>
          <a:xfrm>
            <a:off x="383988" y="347316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FF0141-B9FE-0A01-EEF4-B32F7B44E6B4}"/>
              </a:ext>
            </a:extLst>
          </p:cNvPr>
          <p:cNvSpPr/>
          <p:nvPr/>
        </p:nvSpPr>
        <p:spPr>
          <a:xfrm>
            <a:off x="383988" y="2791436"/>
            <a:ext cx="6234620" cy="16091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167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Extended: false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query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들어온 문자열을</a:t>
            </a:r>
            <a:endParaRPr lang="en-US" altLang="ko-KR" dirty="0"/>
          </a:p>
          <a:p>
            <a:pPr lvl="1"/>
            <a:r>
              <a:rPr lang="en-US" altLang="ko-KR" dirty="0"/>
              <a:t>true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외부 모듈인 </a:t>
            </a:r>
            <a:r>
              <a:rPr lang="en-US" altLang="ko-KR" dirty="0" err="1"/>
              <a:t>qs</a:t>
            </a:r>
            <a:r>
              <a:rPr lang="en-US" altLang="ko-KR" dirty="0"/>
              <a:t> </a:t>
            </a:r>
            <a:r>
              <a:rPr lang="ko-KR" altLang="en-US" dirty="0"/>
              <a:t>모듈로 처리 </a:t>
            </a:r>
            <a:r>
              <a:rPr lang="en-US" altLang="ko-KR" dirty="0"/>
              <a:t>(</a:t>
            </a:r>
            <a:r>
              <a:rPr lang="en-US" altLang="ko-KR" dirty="0" err="1"/>
              <a:t>qs</a:t>
            </a:r>
            <a:r>
              <a:rPr lang="en-US" altLang="ko-KR" dirty="0"/>
              <a:t> </a:t>
            </a:r>
            <a:r>
              <a:rPr lang="ko-KR" altLang="en-US" dirty="0"/>
              <a:t>모듈 설치 필요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qs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false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express </a:t>
            </a:r>
            <a:r>
              <a:rPr lang="ko-KR" altLang="en-US" dirty="0"/>
              <a:t>내장 모듈인 </a:t>
            </a:r>
            <a:r>
              <a:rPr lang="en-US" altLang="ko-KR" dirty="0" err="1"/>
              <a:t>queryString</a:t>
            </a:r>
            <a:r>
              <a:rPr lang="en-US" altLang="ko-KR" dirty="0"/>
              <a:t> </a:t>
            </a:r>
            <a:r>
              <a:rPr lang="ko-KR" altLang="en-US" dirty="0"/>
              <a:t>모듈로 처리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옵션은 중첩된 객체 허용 </a:t>
            </a:r>
            <a:r>
              <a:rPr lang="en-US" altLang="ko-KR" dirty="0"/>
              <a:t>X (</a:t>
            </a:r>
            <a:r>
              <a:rPr lang="en-US" altLang="ko-KR" dirty="0">
                <a:hlinkClick r:id="rId2"/>
              </a:rPr>
              <a:t>https://sjh836.tistory.com/154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B8F1D-B219-F95D-E0A7-C5858C2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6" y="4255269"/>
            <a:ext cx="628737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4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FE78-F851-37A3-4D4D-A102FD7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 </a:t>
            </a:r>
            <a:r>
              <a:rPr lang="ko-KR" altLang="en-US" dirty="0"/>
              <a:t>은 이제 기본으로 제공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F527F-3D03-DF5D-73CF-1C452449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하도 많이 써서 이제는 </a:t>
            </a:r>
            <a:r>
              <a:rPr lang="en-US" altLang="ko-KR" dirty="0"/>
              <a:t>express </a:t>
            </a:r>
            <a:r>
              <a:rPr lang="ko-KR" altLang="en-US" dirty="0"/>
              <a:t>에 기본 기능으로 추가가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express 4.16 </a:t>
            </a:r>
            <a:r>
              <a:rPr lang="ko-KR" altLang="en-US" dirty="0"/>
              <a:t>이상에서만 먹힙니다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28F3A-A83B-07EB-62F2-6B400FA12DAE}"/>
              </a:ext>
            </a:extLst>
          </p:cNvPr>
          <p:cNvSpPr txBox="1"/>
          <p:nvPr/>
        </p:nvSpPr>
        <p:spPr>
          <a:xfrm>
            <a:off x="815789" y="2232229"/>
            <a:ext cx="729727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1573B1-1157-0911-8D09-49A58AF4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4491240"/>
            <a:ext cx="3714516" cy="17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7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body-parser </a:t>
            </a:r>
            <a:r>
              <a:rPr lang="ko-KR" altLang="en-US" dirty="0"/>
              <a:t>를 쓰지 않은 상태에서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값을 찍어서 확인해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088BA-8EC4-4DFD-4519-DB9B86C2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4" y="3895659"/>
            <a:ext cx="4848327" cy="810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F9A96-B64E-B719-F0E9-C72EE6B185F0}"/>
              </a:ext>
            </a:extLst>
          </p:cNvPr>
          <p:cNvSpPr txBox="1"/>
          <p:nvPr/>
        </p:nvSpPr>
        <p:spPr>
          <a:xfrm>
            <a:off x="808884" y="277907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express.json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express.urlencoded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extended: false }));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4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5C7E9-B5DC-217B-7290-EAFFFFA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Body-parser</a:t>
            </a:r>
            <a:r>
              <a:rPr lang="ko-KR" altLang="en-US" dirty="0"/>
              <a:t> 의 동작에 대해서 알아 봅시다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7CE64-4669-52CA-0D8C-3C74772A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말한 내용 </a:t>
            </a:r>
            <a:r>
              <a:rPr lang="ko-KR" altLang="en-US" dirty="0" err="1"/>
              <a:t>처럼</a:t>
            </a:r>
            <a:r>
              <a:rPr lang="ko-KR" altLang="en-US" dirty="0"/>
              <a:t> 데이터 처리 및 인코딩 처리가 없어서 </a:t>
            </a:r>
            <a:r>
              <a:rPr lang="en-US" altLang="ko-KR" dirty="0"/>
              <a:t>undefined </a:t>
            </a:r>
            <a:r>
              <a:rPr lang="ko-KR" altLang="en-US" dirty="0"/>
              <a:t>가 찍힙니다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주석을 풀고 다시 요청을 보내면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4208F-57D0-D3C8-2E32-9CD993F0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12" y="2210962"/>
            <a:ext cx="7799699" cy="923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1B2B33-FAB8-59D9-3753-D1319E07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42" y="4308308"/>
            <a:ext cx="5810726" cy="19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Req.body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form </a:t>
            </a:r>
            <a:r>
              <a:rPr lang="ko-KR" altLang="en-US" dirty="0"/>
              <a:t>에서 전달 된 정보는 </a:t>
            </a:r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를 통해 들어 옵니다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데이터 처리를 위한 코드 추가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값은 전달하지 않아도 빈 객체를 전달 하는데 빈 객체는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ko-KR" altLang="en-US" dirty="0">
                <a:sym typeface="Wingdings" panose="05000000000000000000" pitchFamily="2" charset="2"/>
              </a:rPr>
              <a:t>문에서 </a:t>
            </a:r>
            <a:r>
              <a:rPr lang="en-US" altLang="ko-KR" dirty="0">
                <a:sym typeface="Wingdings" panose="05000000000000000000" pitchFamily="2" charset="2"/>
              </a:rPr>
              <a:t>true </a:t>
            </a:r>
            <a:r>
              <a:rPr lang="ko-KR" altLang="en-US" dirty="0">
                <a:sym typeface="Wingdings" panose="05000000000000000000" pitchFamily="2" charset="2"/>
              </a:rPr>
              <a:t>값을 리턴 하므로 다른 방식으로 예외 처리하기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가입이 완료 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회원 목록 페이지를 보여 주도록 </a:t>
            </a:r>
            <a:r>
              <a:rPr lang="en-US" altLang="ko-KR" dirty="0" err="1">
                <a:sym typeface="Wingdings" panose="05000000000000000000" pitchFamily="2" charset="2"/>
              </a:rPr>
              <a:t>res.send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 </a:t>
            </a:r>
            <a:r>
              <a:rPr lang="en-US" altLang="ko-KR" dirty="0" err="1">
                <a:sym typeface="Wingdings" panose="05000000000000000000" pitchFamily="2" charset="2"/>
              </a:rPr>
              <a:t>res.redirect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C3B31-D522-FAA7-5ABB-47C62EC4BDCE}"/>
              </a:ext>
            </a:extLst>
          </p:cNvPr>
          <p:cNvSpPr txBox="1"/>
          <p:nvPr/>
        </p:nvSpPr>
        <p:spPr>
          <a:xfrm>
            <a:off x="824219" y="5680504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33625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1BC6C-5CEA-39C1-2CC6-8FF27D124C7F}"/>
              </a:ext>
            </a:extLst>
          </p:cNvPr>
          <p:cNvSpPr txBox="1"/>
          <p:nvPr/>
        </p:nvSpPr>
        <p:spPr>
          <a:xfrm>
            <a:off x="246743" y="151179"/>
            <a:ext cx="60960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 data'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493782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Users</a:t>
            </a:r>
            <a:r>
              <a:rPr lang="ko-KR" altLang="en-US" dirty="0">
                <a:sym typeface="Wingdings" panose="05000000000000000000" pitchFamily="2" charset="2"/>
              </a:rPr>
              <a:t> 서비스를 만든 것 처럼</a:t>
            </a:r>
            <a:r>
              <a:rPr lang="en-US" altLang="ko-KR" dirty="0">
                <a:sym typeface="Wingdings" panose="05000000000000000000" pitchFamily="2" charset="2"/>
              </a:rPr>
              <a:t>, Posts </a:t>
            </a:r>
            <a:r>
              <a:rPr lang="ko-KR" altLang="en-US" dirty="0">
                <a:sym typeface="Wingdings" panose="05000000000000000000" pitchFamily="2" charset="2"/>
              </a:rPr>
              <a:t>서비스를 만들면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Posts </a:t>
            </a:r>
            <a:r>
              <a:rPr lang="ko-KR" altLang="en-US" dirty="0">
                <a:sym typeface="Wingdings" panose="05000000000000000000" pitchFamily="2" charset="2"/>
              </a:rPr>
              <a:t>서비스의 데이터는 글의 </a:t>
            </a:r>
            <a:r>
              <a:rPr lang="en-US" altLang="ko-KR" dirty="0">
                <a:sym typeface="Wingdings" panose="05000000000000000000" pitchFamily="2" charset="2"/>
              </a:rPr>
              <a:t>title, content </a:t>
            </a:r>
            <a:r>
              <a:rPr lang="ko-KR" altLang="en-US" dirty="0">
                <a:sym typeface="Wingdings" panose="05000000000000000000" pitchFamily="2" charset="2"/>
              </a:rPr>
              <a:t>를 가지고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목록을 보여주는 페이지 </a:t>
            </a:r>
            <a:r>
              <a:rPr lang="en-US" altLang="ko-KR" dirty="0">
                <a:sym typeface="Wingdings" panose="05000000000000000000" pitchFamily="2" charset="2"/>
              </a:rPr>
              <a:t>: GET localhost:4000/posts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전체 조회 </a:t>
            </a:r>
            <a:r>
              <a:rPr lang="en-US" altLang="ko-KR" dirty="0">
                <a:sym typeface="Wingdings" panose="05000000000000000000" pitchFamily="2" charset="2"/>
              </a:rPr>
              <a:t>: GET localhost:4000/posts/list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 추가 </a:t>
            </a:r>
            <a:r>
              <a:rPr lang="en-US" altLang="ko-KR" dirty="0">
                <a:sym typeface="Wingdings" panose="05000000000000000000" pitchFamily="2" charset="2"/>
              </a:rPr>
              <a:t>: POST localhost:4000/posts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글 추가는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으로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content </a:t>
            </a:r>
            <a:r>
              <a:rPr lang="ko-KR" altLang="en-US" dirty="0">
                <a:sym typeface="Wingdings" panose="05000000000000000000" pitchFamily="2" charset="2"/>
              </a:rPr>
              <a:t>를 받아서 추가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모든 기능은 </a:t>
            </a:r>
            <a:r>
              <a:rPr lang="en-US" altLang="ko-KR" dirty="0">
                <a:sym typeface="Wingdings" panose="05000000000000000000" pitchFamily="2" charset="2"/>
              </a:rPr>
              <a:t>routes/posts.js </a:t>
            </a:r>
            <a:r>
              <a:rPr lang="ko-KR" altLang="en-US" dirty="0">
                <a:sym typeface="Wingdings" panose="05000000000000000000" pitchFamily="2" charset="2"/>
              </a:rPr>
              <a:t>에 정의 되어 있어야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26033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요청 보내기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79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데이터를 서버로 보내기 위한 태그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그렇기 때문에 기본 속성 값에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주소를 받기위한 </a:t>
            </a:r>
            <a:r>
              <a:rPr lang="en-US" altLang="ko-KR" dirty="0"/>
              <a:t>action </a:t>
            </a:r>
            <a:r>
              <a:rPr lang="ko-KR" altLang="en-US" dirty="0"/>
              <a:t>과</a:t>
            </a:r>
            <a:r>
              <a:rPr lang="en-US" altLang="ko-KR" dirty="0"/>
              <a:t>, </a:t>
            </a:r>
            <a:r>
              <a:rPr lang="ko-KR" altLang="en-US" dirty="0"/>
              <a:t>타입을 받기 위한 </a:t>
            </a:r>
            <a:r>
              <a:rPr lang="en-US" altLang="ko-KR" dirty="0"/>
              <a:t>method 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form </a:t>
            </a:r>
            <a:r>
              <a:rPr lang="ko-KR" altLang="en-US" dirty="0"/>
              <a:t>없이 </a:t>
            </a:r>
            <a:r>
              <a:rPr lang="en-US" altLang="ko-KR" dirty="0"/>
              <a:t>Back-end </a:t>
            </a:r>
            <a:r>
              <a:rPr lang="ko-KR" altLang="en-US" dirty="0"/>
              <a:t>로 데이터를 보내는 방법은 없을까요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당연히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XMLHttpRequest</a:t>
            </a:r>
            <a:endParaRPr lang="en-US" altLang="ko-KR" dirty="0"/>
          </a:p>
          <a:p>
            <a:pPr lvl="1"/>
            <a:r>
              <a:rPr lang="en-US" altLang="ko-KR" dirty="0" err="1"/>
              <a:t>JQuery</a:t>
            </a:r>
            <a:endParaRPr lang="en-US" altLang="ko-KR" dirty="0"/>
          </a:p>
          <a:p>
            <a:pPr lvl="1"/>
            <a:r>
              <a:rPr lang="en-US" altLang="ko-KR" dirty="0"/>
              <a:t>Fetch()</a:t>
            </a:r>
          </a:p>
        </p:txBody>
      </p:sp>
    </p:spTree>
    <p:extLst>
      <p:ext uri="{BB962C8B-B14F-4D97-AF65-F5344CB8AC3E}">
        <p14:creationId xmlns:p14="http://schemas.microsoft.com/office/powerpoint/2010/main" val="7285600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XMLHttpRequest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1999</a:t>
            </a:r>
            <a:r>
              <a:rPr lang="ko-KR" altLang="en-US" dirty="0"/>
              <a:t>년에 클라이언트에서 서버 측 데이터를 받기위해 탄생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아무래도 옛날 방식인 만큼</a:t>
            </a:r>
            <a:r>
              <a:rPr lang="en-US" altLang="ko-KR" dirty="0"/>
              <a:t>, </a:t>
            </a:r>
            <a:r>
              <a:rPr lang="ko-KR" altLang="en-US" dirty="0"/>
              <a:t>최신 기능인 </a:t>
            </a:r>
            <a:r>
              <a:rPr lang="en-US" altLang="ko-KR" dirty="0"/>
              <a:t>Promise </a:t>
            </a:r>
            <a:r>
              <a:rPr lang="ko-KR" altLang="en-US" dirty="0"/>
              <a:t>등을 기본으로 내장하지 못하고 있기 때문에 서버 통신을 동기적으로 처리 하려면 </a:t>
            </a:r>
            <a:r>
              <a:rPr lang="ko-KR" altLang="en-US" dirty="0" err="1"/>
              <a:t>콜백</a:t>
            </a:r>
            <a:r>
              <a:rPr lang="ko-KR" altLang="en-US" dirty="0"/>
              <a:t> 함수를 제외하면</a:t>
            </a:r>
            <a:r>
              <a:rPr lang="en-US" altLang="ko-KR" dirty="0"/>
              <a:t>, Promise </a:t>
            </a:r>
            <a:r>
              <a:rPr lang="ko-KR" altLang="en-US" dirty="0"/>
              <a:t>를 따로 사용해야 하는 불편함이 있습니다</a:t>
            </a:r>
            <a:endParaRPr lang="en-US" altLang="ko-KR" dirty="0"/>
          </a:p>
          <a:p>
            <a:r>
              <a:rPr lang="en-US" altLang="ko-KR" dirty="0"/>
              <a:t>ES6 </a:t>
            </a:r>
            <a:r>
              <a:rPr lang="ko-KR" altLang="en-US" dirty="0"/>
              <a:t>문법이 등장하기 전 까지는</a:t>
            </a: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를 통해</a:t>
            </a:r>
            <a:r>
              <a:rPr lang="en-US" altLang="ko-KR" dirty="0"/>
              <a:t> </a:t>
            </a:r>
            <a:r>
              <a:rPr lang="ko-KR" altLang="en-US" dirty="0"/>
              <a:t>통신을 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83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466115-17FE-CDD7-4E82-80A2B4035776}"/>
              </a:ext>
            </a:extLst>
          </p:cNvPr>
          <p:cNvSpPr txBox="1"/>
          <p:nvPr/>
        </p:nvSpPr>
        <p:spPr>
          <a:xfrm>
            <a:off x="403411" y="407965"/>
            <a:ext cx="787101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68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JQuery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구린 </a:t>
            </a:r>
            <a:r>
              <a:rPr lang="en-US" altLang="ko-KR" dirty="0"/>
              <a:t>JS </a:t>
            </a:r>
            <a:r>
              <a:rPr lang="ko-KR" altLang="en-US" dirty="0"/>
              <a:t>의 구세주 역할을 하던 라이브러리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2006</a:t>
            </a:r>
            <a:r>
              <a:rPr lang="ko-KR" altLang="en-US" dirty="0"/>
              <a:t>년 등장하여 편리한 </a:t>
            </a:r>
            <a:r>
              <a:rPr lang="en-US" altLang="ko-KR" dirty="0"/>
              <a:t>DOM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데이터 통신 등 다양한 분야에서 사용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의 기능들이 </a:t>
            </a:r>
            <a:r>
              <a:rPr lang="en-US" altLang="ko-KR" dirty="0"/>
              <a:t>JS </a:t>
            </a:r>
            <a:r>
              <a:rPr lang="ko-KR" altLang="en-US" dirty="0"/>
              <a:t>에 기본 내장 되면서 점차 사용이 줄어드는 추세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OKKY - 요즘에 외국은 jquery 잘 안쓰나요?">
            <a:extLst>
              <a:ext uri="{FF2B5EF4-FFF2-40B4-BE49-F238E27FC236}">
                <a16:creationId xmlns:a16="http://schemas.microsoft.com/office/drawing/2014/main" id="{4A222A76-B65C-D7D4-97A9-06D8213D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9" y="3682879"/>
            <a:ext cx="4335556" cy="301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469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61269-4FF4-2A35-4C7B-F6F4012F5B52}"/>
              </a:ext>
            </a:extLst>
          </p:cNvPr>
          <p:cNvSpPr txBox="1"/>
          <p:nvPr/>
        </p:nvSpPr>
        <p:spPr>
          <a:xfrm>
            <a:off x="519953" y="319223"/>
            <a:ext cx="866887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71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Fetch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브라우저에서 서버 사이드 통신을 위해 </a:t>
            </a: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ES6 </a:t>
            </a:r>
            <a:r>
              <a:rPr lang="ko-KR" altLang="en-US" dirty="0"/>
              <a:t>에서 추가된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문제점을 개선하고 </a:t>
            </a:r>
            <a:r>
              <a:rPr lang="en-US" altLang="ko-KR" dirty="0"/>
              <a:t>Promise </a:t>
            </a:r>
            <a:r>
              <a:rPr lang="ko-KR" altLang="en-US" dirty="0"/>
              <a:t>를 기본으로 내장하여 서버 통신을 코드를 </a:t>
            </a:r>
            <a:r>
              <a:rPr lang="ko-KR" altLang="en-US" dirty="0" err="1"/>
              <a:t>백엔드</a:t>
            </a:r>
            <a:r>
              <a:rPr lang="ko-KR" altLang="en-US" dirty="0"/>
              <a:t> 코드와 비슷하게 짤 수 있습니다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66916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0EC45-A4D5-74BD-559F-B416ED7BC00A}"/>
              </a:ext>
            </a:extLst>
          </p:cNvPr>
          <p:cNvSpPr txBox="1"/>
          <p:nvPr/>
        </p:nvSpPr>
        <p:spPr>
          <a:xfrm>
            <a:off x="779930" y="592194"/>
            <a:ext cx="671456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108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Fetch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이용해서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3868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Fetch</a:t>
            </a:r>
            <a:r>
              <a:rPr lang="ko-KR" altLang="en-US" dirty="0"/>
              <a:t>를 이용한 삭제 기능 구현</a:t>
            </a:r>
            <a:r>
              <a:rPr lang="en-US" altLang="ko-KR" dirty="0"/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삭제 기능 자체는 이미 </a:t>
            </a:r>
            <a:r>
              <a:rPr lang="en-US" altLang="ko-KR" dirty="0"/>
              <a:t>Back-end API</a:t>
            </a:r>
            <a:r>
              <a:rPr lang="ko-KR" altLang="en-US" dirty="0"/>
              <a:t>에 잘 구현이 되어 있습니다</a:t>
            </a:r>
            <a:endParaRPr lang="en-US" altLang="ko-KR" dirty="0"/>
          </a:p>
          <a:p>
            <a:r>
              <a:rPr lang="ko-KR" altLang="en-US" dirty="0"/>
              <a:t>우리가 할 일은 </a:t>
            </a:r>
            <a:r>
              <a:rPr lang="en-US" altLang="ko-KR" dirty="0"/>
              <a:t>fetch </a:t>
            </a:r>
            <a:r>
              <a:rPr lang="ko-KR" altLang="en-US" dirty="0"/>
              <a:t>를 이용해서 </a:t>
            </a:r>
            <a:r>
              <a:rPr lang="en-US" altLang="ko-KR" dirty="0"/>
              <a:t>back-end </a:t>
            </a:r>
            <a:r>
              <a:rPr lang="ko-KR" altLang="en-US" dirty="0"/>
              <a:t>에 요청만 잘 보내면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li </a:t>
            </a:r>
            <a:r>
              <a:rPr lang="ko-KR" altLang="en-US" dirty="0"/>
              <a:t>요소에 삭제 버튼을 추가해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삭제 버튼은 간단하게 </a:t>
            </a:r>
            <a:r>
              <a:rPr lang="en-US" altLang="ko-KR" dirty="0"/>
              <a:t>&lt;a&gt; </a:t>
            </a:r>
            <a:r>
              <a:rPr lang="ko-KR" altLang="en-US" dirty="0"/>
              <a:t>태그로 구현</a:t>
            </a:r>
            <a:endParaRPr lang="en-US" altLang="ko-KR" dirty="0"/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으로 삭제 함수를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함수에서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로 삭제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577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5E170-B060-6C1C-1317-FCC4CFFAD40F}"/>
              </a:ext>
            </a:extLst>
          </p:cNvPr>
          <p:cNvSpPr txBox="1"/>
          <p:nvPr/>
        </p:nvSpPr>
        <p:spPr>
          <a:xfrm>
            <a:off x="753035" y="505269"/>
            <a:ext cx="75124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].email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124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삭제를 하려면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를 알아야만 삭제가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에 어떤 방식으로 </a:t>
            </a:r>
            <a:r>
              <a:rPr lang="en-US" altLang="ko-KR" dirty="0"/>
              <a:t>id </a:t>
            </a:r>
            <a:r>
              <a:rPr lang="ko-KR" altLang="en-US" dirty="0"/>
              <a:t>를 전달하면 될까요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0573445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활용하면 됩니다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전달하면 되므로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함수의 매개 변수로 </a:t>
            </a:r>
            <a:r>
              <a:rPr lang="en-US" altLang="ko-KR" dirty="0"/>
              <a:t>USER[</a:t>
            </a:r>
            <a:r>
              <a:rPr lang="en-US" altLang="ko-KR" dirty="0" err="1"/>
              <a:t>i</a:t>
            </a:r>
            <a:r>
              <a:rPr lang="en-US" altLang="ko-KR" dirty="0"/>
              <a:t>].id </a:t>
            </a:r>
            <a:r>
              <a:rPr lang="ko-KR" altLang="en-US" dirty="0"/>
              <a:t>값을 전달 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AA67A-7F88-B68F-4464-2DEB5421EFE2}"/>
              </a:ext>
            </a:extLst>
          </p:cNvPr>
          <p:cNvSpPr txBox="1"/>
          <p:nvPr/>
        </p:nvSpPr>
        <p:spPr>
          <a:xfrm>
            <a:off x="815788" y="2222811"/>
            <a:ext cx="82654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USER[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].id %&gt;');"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4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66FF-FBA3-2626-DD65-ED4E94C1CFA3}"/>
              </a:ext>
            </a:extLst>
          </p:cNvPr>
          <p:cNvSpPr txBox="1"/>
          <p:nvPr/>
        </p:nvSpPr>
        <p:spPr>
          <a:xfrm>
            <a:off x="628073" y="1215287"/>
            <a:ext cx="797098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9B608-01D9-404E-2F06-4FE64A62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97" y="1215287"/>
            <a:ext cx="5197803" cy="14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70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deleteUser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실제적으로 삭제 기능을 하는 </a:t>
            </a:r>
            <a:r>
              <a:rPr lang="en-US" altLang="ko-KR" dirty="0" err="1"/>
              <a:t>deleteUser</a:t>
            </a:r>
            <a:r>
              <a:rPr lang="en-US" altLang="ko-KR" dirty="0"/>
              <a:t> </a:t>
            </a:r>
            <a:r>
              <a:rPr lang="ko-KR" altLang="en-US" dirty="0"/>
              <a:t>함수를 만들어 봅시다</a:t>
            </a:r>
            <a:endParaRPr lang="en-US" altLang="ko-KR" dirty="0"/>
          </a:p>
          <a:p>
            <a:r>
              <a:rPr lang="en-US" altLang="ko-KR" dirty="0"/>
              <a:t>fetch </a:t>
            </a:r>
            <a:r>
              <a:rPr lang="ko-KR" altLang="en-US" dirty="0"/>
              <a:t>의 주소로는 매개</a:t>
            </a:r>
            <a:r>
              <a:rPr lang="en-US" altLang="ko-KR" dirty="0"/>
              <a:t> </a:t>
            </a:r>
            <a:r>
              <a:rPr lang="ko-KR" altLang="en-US" dirty="0"/>
              <a:t>변수로 받은 </a:t>
            </a:r>
            <a:r>
              <a:rPr lang="en-US" altLang="ko-KR" dirty="0"/>
              <a:t>id </a:t>
            </a:r>
            <a:r>
              <a:rPr lang="ko-KR" altLang="en-US" dirty="0"/>
              <a:t>값을 넣어서 전달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전달 값으로는 </a:t>
            </a:r>
            <a:r>
              <a:rPr lang="en-US" altLang="ko-KR" dirty="0"/>
              <a:t>method, headers </a:t>
            </a:r>
            <a:r>
              <a:rPr lang="ko-KR" altLang="en-US" dirty="0"/>
              <a:t>를 전달 </a:t>
            </a:r>
            <a:r>
              <a:rPr lang="en-US" altLang="ko-KR" dirty="0"/>
              <a:t>(</a:t>
            </a:r>
            <a:r>
              <a:rPr lang="ko-KR" altLang="en-US" dirty="0"/>
              <a:t>데이터 전달이 필요하면 </a:t>
            </a:r>
            <a:r>
              <a:rPr lang="en-US" altLang="ko-KR" dirty="0"/>
              <a:t>body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담아서 전달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0373B-743A-D280-EB19-C2C8886FC85A}"/>
              </a:ext>
            </a:extLst>
          </p:cNvPr>
          <p:cNvSpPr txBox="1"/>
          <p:nvPr/>
        </p:nvSpPr>
        <p:spPr>
          <a:xfrm>
            <a:off x="788894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484AF-0852-EED7-DD57-52BE0480F7F7}"/>
              </a:ext>
            </a:extLst>
          </p:cNvPr>
          <p:cNvSpPr txBox="1"/>
          <p:nvPr/>
        </p:nvSpPr>
        <p:spPr>
          <a:xfrm>
            <a:off x="3406589" y="4571765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576316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deleteUser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78775-55F4-2BD3-7999-A6B36155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통신이 완료 되면 </a:t>
            </a:r>
            <a:r>
              <a:rPr lang="en-US" altLang="ko-KR" dirty="0"/>
              <a:t>then </a:t>
            </a:r>
            <a:r>
              <a:rPr lang="ko-KR" altLang="en-US" dirty="0"/>
              <a:t>으로 받습니다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4701-8A69-9394-0767-86BE08439F5F}"/>
              </a:ext>
            </a:extLst>
          </p:cNvPr>
          <p:cNvSpPr txBox="1"/>
          <p:nvPr/>
        </p:nvSpPr>
        <p:spPr>
          <a:xfrm>
            <a:off x="851647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34768719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12FC-32EF-D066-6377-E046FE26F6F5}"/>
              </a:ext>
            </a:extLst>
          </p:cNvPr>
          <p:cNvSpPr txBox="1"/>
          <p:nvPr/>
        </p:nvSpPr>
        <p:spPr>
          <a:xfrm>
            <a:off x="717176" y="654040"/>
            <a:ext cx="75662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`http://localhost:4000/users/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743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버튼을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posts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Posts.ejs</a:t>
            </a:r>
            <a:r>
              <a:rPr lang="en-US" altLang="ko-KR" dirty="0"/>
              <a:t> </a:t>
            </a:r>
            <a:r>
              <a:rPr lang="ko-KR" altLang="en-US" dirty="0"/>
              <a:t>파일에도 </a:t>
            </a:r>
            <a:r>
              <a:rPr lang="en-US" altLang="ko-KR" dirty="0"/>
              <a:t>post </a:t>
            </a:r>
            <a:r>
              <a:rPr lang="ko-KR" altLang="en-US" dirty="0"/>
              <a:t>삭제를 위한 버튼을 추가하고 하고</a:t>
            </a:r>
            <a:r>
              <a:rPr lang="en-US" altLang="ko-KR" dirty="0"/>
              <a:t>, </a:t>
            </a:r>
            <a:r>
              <a:rPr lang="ko-KR" altLang="en-US" dirty="0"/>
              <a:t>해당 버튼으로 글을 삭제 할 수 있도록 만들어 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29974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23155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프론트 코드는 제가 작업한 파일을 바탕으로 사용하겠습니다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hlinkClick r:id="rId2"/>
              </a:rPr>
              <a:t>https://github.com/xenosign/backend2/blob/main/views/board.ejs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https://github.com/xenosign/backend2/blob/main/views/board_write.ejs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https://github.com/xenosign/backend2/blob/main/views/board_modify.ejs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part!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5990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board.js </a:t>
            </a:r>
            <a:r>
              <a:rPr lang="ko-KR" altLang="en-US" dirty="0"/>
              <a:t>파일을 만들고 </a:t>
            </a:r>
            <a:r>
              <a:rPr lang="en-US" altLang="ko-KR" dirty="0"/>
              <a:t>express </a:t>
            </a:r>
            <a:r>
              <a:rPr lang="ko-KR" altLang="en-US" dirty="0"/>
              <a:t>모듈 추가 등의 기본 코드만을 추가하고 모듈화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에서 해당 모듈 불러오고 주소 라우팅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라우팅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3E38-469D-EE5E-35E4-865006A02AC1}"/>
              </a:ext>
            </a:extLst>
          </p:cNvPr>
          <p:cNvSpPr txBox="1"/>
          <p:nvPr/>
        </p:nvSpPr>
        <p:spPr>
          <a:xfrm>
            <a:off x="779930" y="26903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6BC5-BCDD-10B6-1C05-82187C007EDB}"/>
              </a:ext>
            </a:extLst>
          </p:cNvPr>
          <p:cNvSpPr txBox="1"/>
          <p:nvPr/>
        </p:nvSpPr>
        <p:spPr>
          <a:xfrm>
            <a:off x="779930" y="5160278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38482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글 전체 목록 보여주기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전체 목록 보여주기</a:t>
            </a:r>
            <a:endParaRPr lang="en-US" altLang="ko-KR" dirty="0"/>
          </a:p>
          <a:p>
            <a:r>
              <a:rPr lang="ko-KR" altLang="en-US" dirty="0"/>
              <a:t>글 쓰기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/write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추가 기능 수행</a:t>
            </a:r>
            <a:endParaRPr lang="en-US" altLang="ko-KR" dirty="0"/>
          </a:p>
          <a:p>
            <a:r>
              <a:rPr lang="ko-KR" altLang="en-US" dirty="0"/>
              <a:t>글 수정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GET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/modify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 수정 모드로 이동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POST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수정</a:t>
            </a:r>
            <a:endParaRPr lang="en-US" altLang="ko-KR" dirty="0"/>
          </a:p>
          <a:p>
            <a:r>
              <a:rPr lang="ko-KR" altLang="en-US" dirty="0"/>
              <a:t>글 삭제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/board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파라미터로 들어온 </a:t>
            </a:r>
            <a:r>
              <a:rPr lang="en-US" altLang="ko-KR" dirty="0">
                <a:sym typeface="Wingdings" panose="05000000000000000000" pitchFamily="2" charset="2"/>
              </a:rPr>
              <a:t>title </a:t>
            </a:r>
            <a:r>
              <a:rPr lang="ko-KR" altLang="en-US" dirty="0">
                <a:sym typeface="Wingdings" panose="05000000000000000000" pitchFamily="2" charset="2"/>
              </a:rPr>
              <a:t>값과 동일한 글을 삭제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기능 정의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6294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데이터로 사용할 배열 선언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43DE8-5E1A-0B5F-E56D-0EC7A287B781}"/>
              </a:ext>
            </a:extLst>
          </p:cNvPr>
          <p:cNvSpPr txBox="1"/>
          <p:nvPr/>
        </p:nvSpPr>
        <p:spPr>
          <a:xfrm>
            <a:off x="788894" y="2137752"/>
            <a:ext cx="1126080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'Lorem ipsum, dolor sit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delectus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iusto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autem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cupiditate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repudiandae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suscipit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debitis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aspernatur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blanditiis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 ipsum tempore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impedit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399123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요청 주소 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코드 작업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9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6BC9362B-C165-2ACC-5CBD-187D49A3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91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28F557B7-8F4A-42CB-00FA-63FC81031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1311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E70FF-5F2D-242E-476B-A37F8D09C416}"/>
              </a:ext>
            </a:extLst>
          </p:cNvPr>
          <p:cNvSpPr txBox="1"/>
          <p:nvPr/>
        </p:nvSpPr>
        <p:spPr>
          <a:xfrm>
            <a:off x="376517" y="197346"/>
            <a:ext cx="6687671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전체 목록 보여주기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269916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1053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 전체 목록을 데이터에 담아서 </a:t>
            </a:r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파일 그려주기</a:t>
            </a:r>
            <a:endParaRPr lang="en-US" altLang="ko-KR" dirty="0"/>
          </a:p>
          <a:p>
            <a:r>
              <a:rPr lang="en-US" altLang="ko-KR" dirty="0" err="1"/>
              <a:t>res.render</a:t>
            </a:r>
            <a:r>
              <a:rPr lang="en-US" altLang="ko-KR" dirty="0"/>
              <a:t>(</a:t>
            </a:r>
            <a:r>
              <a:rPr lang="ko-KR" altLang="en-US" dirty="0" err="1"/>
              <a:t>뷰파일명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);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코드에서 사용한 변수명과 일치하는지 체크 필요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목록 보여주기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3855630"/>
            <a:ext cx="848957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530238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DF3992-5B2D-E58E-5FDE-183C215AB57C}"/>
              </a:ext>
            </a:extLst>
          </p:cNvPr>
          <p:cNvSpPr txBox="1"/>
          <p:nvPr/>
        </p:nvSpPr>
        <p:spPr>
          <a:xfrm>
            <a:off x="546846" y="556335"/>
            <a:ext cx="941294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board_body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].title %&gt;</a:t>
            </a:r>
          </a:p>
        </p:txBody>
      </p:sp>
    </p:spTree>
    <p:extLst>
      <p:ext uri="{BB962C8B-B14F-4D97-AF65-F5344CB8AC3E}">
        <p14:creationId xmlns:p14="http://schemas.microsoft.com/office/powerpoint/2010/main" val="41937186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561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en-US" altLang="ko-KR" dirty="0"/>
              <a:t> </a:t>
            </a:r>
            <a:r>
              <a:rPr lang="ko-KR" altLang="en-US" dirty="0"/>
              <a:t>뷰에서 글쓰기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/board/write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ko-KR" altLang="en-US" dirty="0"/>
              <a:t>해당 요청이 들어오면 글 쓰기 페이지 </a:t>
            </a:r>
            <a:r>
              <a:rPr lang="en-US" altLang="ko-KR" dirty="0" err="1"/>
              <a:t>board_write.ejs</a:t>
            </a:r>
            <a:r>
              <a:rPr lang="en-US" altLang="ko-KR" dirty="0"/>
              <a:t> </a:t>
            </a:r>
            <a:r>
              <a:rPr lang="ko-KR" altLang="en-US" dirty="0"/>
              <a:t>를 그려주기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X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2587-DB28-66EB-9990-5A2797ACAFCD}"/>
              </a:ext>
            </a:extLst>
          </p:cNvPr>
          <p:cNvSpPr txBox="1"/>
          <p:nvPr/>
        </p:nvSpPr>
        <p:spPr>
          <a:xfrm>
            <a:off x="761998" y="5249053"/>
            <a:ext cx="8489577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61998" y="2919390"/>
            <a:ext cx="811305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현재 등록 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"/board/write"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47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0767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글쓰기 모드에서 입력 받은 </a:t>
            </a:r>
            <a:r>
              <a:rPr lang="en-US" altLang="ko-KR" dirty="0"/>
              <a:t>title, content </a:t>
            </a:r>
            <a:r>
              <a:rPr lang="ko-KR" altLang="en-US" dirty="0"/>
              <a:t>를 새로운 글로 추가하기</a:t>
            </a:r>
            <a:endParaRPr lang="en-US" altLang="ko-KR" dirty="0"/>
          </a:p>
          <a:p>
            <a:r>
              <a:rPr lang="ko-KR" altLang="en-US" dirty="0"/>
              <a:t>아무것도 안 쓸 경우의 예외를 처리하기 위해 필수 입력 지정</a:t>
            </a:r>
            <a:r>
              <a:rPr lang="en-US" altLang="ko-KR" dirty="0"/>
              <a:t>(required)</a:t>
            </a:r>
          </a:p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</a:t>
            </a:r>
            <a:r>
              <a:rPr lang="en-US" altLang="ko-KR" dirty="0"/>
              <a:t>, </a:t>
            </a:r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91F8D-462C-3846-614D-C78F298DD635}"/>
              </a:ext>
            </a:extLst>
          </p:cNvPr>
          <p:cNvSpPr txBox="1"/>
          <p:nvPr/>
        </p:nvSpPr>
        <p:spPr>
          <a:xfrm>
            <a:off x="816353" y="3611103"/>
            <a:ext cx="10757647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47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추가 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0685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작성하기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Req.bdoy</a:t>
            </a:r>
            <a:r>
              <a:rPr lang="en-US" altLang="ko-KR" dirty="0"/>
              <a:t> </a:t>
            </a:r>
            <a:r>
              <a:rPr lang="ko-KR" altLang="en-US" dirty="0"/>
              <a:t>로 들어온 </a:t>
            </a:r>
            <a:r>
              <a:rPr lang="en-US" altLang="ko-KR" dirty="0"/>
              <a:t>title / content </a:t>
            </a:r>
            <a:r>
              <a:rPr lang="ko-KR" altLang="en-US" dirty="0"/>
              <a:t>를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en-US" altLang="ko-KR" dirty="0"/>
              <a:t>ARTICLE </a:t>
            </a:r>
            <a:r>
              <a:rPr lang="ko-KR" altLang="en-US" dirty="0"/>
              <a:t>배열에 추가하는 코드를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추가가 완료 되면 </a:t>
            </a:r>
            <a:r>
              <a:rPr lang="en-US" altLang="ko-KR" dirty="0"/>
              <a:t>/board 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r>
              <a:rPr lang="ko-KR" altLang="en-US" dirty="0"/>
              <a:t> 해줘서 추가 된 글이 바로 보이도록 설정해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Req.body</a:t>
            </a:r>
            <a:r>
              <a:rPr lang="en-US" altLang="ko-KR" dirty="0"/>
              <a:t> </a:t>
            </a:r>
            <a:r>
              <a:rPr lang="ko-KR" altLang="en-US" dirty="0"/>
              <a:t>의 값이 잘 들어오지 않았으면 </a:t>
            </a:r>
            <a:r>
              <a:rPr lang="en-US" altLang="ko-KR" dirty="0"/>
              <a:t>Err </a:t>
            </a:r>
            <a:r>
              <a:rPr lang="ko-KR" altLang="en-US" dirty="0"/>
              <a:t>를 발생 시키면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02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C44CF-9CAA-1B17-171E-EB070DD320F7}"/>
              </a:ext>
            </a:extLst>
          </p:cNvPr>
          <p:cNvSpPr txBox="1"/>
          <p:nvPr/>
        </p:nvSpPr>
        <p:spPr>
          <a:xfrm>
            <a:off x="708211" y="447451"/>
            <a:ext cx="726141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81277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97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뷰에서 수정 버튼을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/board/modify/:title</a:t>
            </a:r>
            <a:r>
              <a:rPr lang="en-US" altLang="ko-KR" dirty="0"/>
              <a:t> </a:t>
            </a:r>
            <a:r>
              <a:rPr lang="ko-KR" altLang="en-US" dirty="0"/>
              <a:t>라는 주소로 이동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파라미터는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에서 직접 입력하여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전달 필요 </a:t>
            </a:r>
            <a:r>
              <a:rPr lang="en-US" altLang="ko-KR" dirty="0"/>
              <a:t>O, ARTICLE </a:t>
            </a:r>
            <a:r>
              <a:rPr lang="ko-KR" altLang="en-US" dirty="0"/>
              <a:t>배열에서 제목이 같은 글을 찾아 전달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모드로 이동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FCA7E-439B-F9EC-FF19-AC34DF982A5B}"/>
              </a:ext>
            </a:extLst>
          </p:cNvPr>
          <p:cNvSpPr txBox="1"/>
          <p:nvPr/>
        </p:nvSpPr>
        <p:spPr>
          <a:xfrm>
            <a:off x="744069" y="2932746"/>
            <a:ext cx="100584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"board/modify/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5FCDF-06E5-1C81-3A5E-C258434F48BC}"/>
              </a:ext>
            </a:extLst>
          </p:cNvPr>
          <p:cNvSpPr txBox="1"/>
          <p:nvPr/>
        </p:nvSpPr>
        <p:spPr>
          <a:xfrm>
            <a:off x="744068" y="4422338"/>
            <a:ext cx="1093694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34795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15845"/>
          </a:xfrm>
        </p:spPr>
        <p:txBody>
          <a:bodyPr>
            <a:normAutofit/>
          </a:bodyPr>
          <a:lstStyle/>
          <a:p>
            <a:r>
              <a:rPr lang="ko-KR" altLang="en-US" dirty="0"/>
              <a:t>전달 받은 데이터</a:t>
            </a:r>
            <a:r>
              <a:rPr lang="en-US" altLang="ko-KR" dirty="0"/>
              <a:t>(</a:t>
            </a:r>
            <a:r>
              <a:rPr lang="en-US" altLang="ko-KR" dirty="0" err="1"/>
              <a:t>selectedArticle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&lt;input&gt; &lt;</a:t>
            </a:r>
            <a:r>
              <a:rPr lang="en-US" altLang="ko-KR" dirty="0" err="1">
                <a:solidFill>
                  <a:srgbClr val="00B050"/>
                </a:solidFill>
              </a:rPr>
              <a:t>textarea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값으로 전달</a:t>
            </a:r>
            <a:endParaRPr lang="en-US" altLang="ko-KR" dirty="0"/>
          </a:p>
          <a:p>
            <a:r>
              <a:rPr lang="ko-KR" altLang="en-US" dirty="0"/>
              <a:t>데이터 전송은 수정할 글의 </a:t>
            </a:r>
            <a:r>
              <a:rPr lang="en-US" altLang="ko-KR" dirty="0"/>
              <a:t>title </a:t>
            </a:r>
            <a:r>
              <a:rPr lang="ko-KR" altLang="en-US" dirty="0"/>
              <a:t>을 파라미터로 담아서 </a:t>
            </a:r>
            <a:r>
              <a:rPr lang="en-US" altLang="ko-KR" dirty="0">
                <a:solidFill>
                  <a:srgbClr val="0070C0"/>
                </a:solidFill>
              </a:rPr>
              <a:t>board/title/:title</a:t>
            </a:r>
            <a:r>
              <a:rPr lang="en-US" altLang="ko-KR" dirty="0"/>
              <a:t> </a:t>
            </a:r>
            <a:r>
              <a:rPr lang="ko-KR" altLang="en-US" dirty="0"/>
              <a:t>로 전달 </a:t>
            </a:r>
            <a:r>
              <a:rPr lang="en-US" altLang="ko-KR" dirty="0"/>
              <a:t>/ </a:t>
            </a:r>
            <a:r>
              <a:rPr lang="ko-KR" altLang="en-US" dirty="0"/>
              <a:t>메소드는 </a:t>
            </a:r>
            <a:r>
              <a:rPr lang="en-US" altLang="ko-KR" dirty="0">
                <a:solidFill>
                  <a:schemeClr val="accent2"/>
                </a:solidFill>
              </a:rPr>
              <a:t>POST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모드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 페이지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120B-A382-58EB-3695-EB5E18021145}"/>
              </a:ext>
            </a:extLst>
          </p:cNvPr>
          <p:cNvSpPr txBox="1"/>
          <p:nvPr/>
        </p:nvSpPr>
        <p:spPr>
          <a:xfrm>
            <a:off x="763282" y="3603171"/>
            <a:ext cx="1040802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"/board/title/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selectedArticle.title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selectedArticle.content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수정하기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51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10"/>
          </a:xfrm>
        </p:spPr>
        <p:txBody>
          <a:bodyPr>
            <a:normAutofit/>
          </a:bodyPr>
          <a:lstStyle/>
          <a:p>
            <a:r>
              <a:rPr lang="ko-KR" altLang="en-US" dirty="0"/>
              <a:t>순수 </a:t>
            </a:r>
            <a:r>
              <a:rPr lang="en-US" altLang="ko-KR" dirty="0"/>
              <a:t>HTML</a:t>
            </a:r>
            <a:r>
              <a:rPr lang="ko-KR" altLang="en-US" dirty="0"/>
              <a:t>은 데이터를 전송할 때 </a:t>
            </a:r>
            <a:r>
              <a:rPr lang="en-US" altLang="ko-KR" dirty="0">
                <a:solidFill>
                  <a:schemeClr val="accent2"/>
                </a:solidFill>
              </a:rPr>
              <a:t>GET, POST</a:t>
            </a:r>
            <a:r>
              <a:rPr lang="en-US" altLang="ko-KR" dirty="0"/>
              <a:t> </a:t>
            </a:r>
            <a:r>
              <a:rPr lang="ko-KR" altLang="en-US" dirty="0"/>
              <a:t>만 지원했었습니다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method </a:t>
            </a:r>
            <a:r>
              <a:rPr lang="ko-KR" altLang="en-US" dirty="0"/>
              <a:t>속성에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를 입력해도 정상적으로 전달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이럴 때 </a:t>
            </a:r>
            <a:r>
              <a:rPr lang="en-US" altLang="ko-KR" dirty="0">
                <a:solidFill>
                  <a:schemeClr val="accent2"/>
                </a:solidFill>
              </a:rPr>
              <a:t>PUT, DELETE</a:t>
            </a:r>
            <a:r>
              <a:rPr lang="en-US" altLang="ko-KR" dirty="0"/>
              <a:t> </a:t>
            </a:r>
            <a:r>
              <a:rPr lang="ko-KR" altLang="en-US" dirty="0"/>
              <a:t>로 전달하고 싶다면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따라서 보통 수정</a:t>
            </a:r>
            <a:r>
              <a:rPr lang="en-US" altLang="ko-KR" dirty="0"/>
              <a:t>, </a:t>
            </a:r>
            <a:r>
              <a:rPr lang="ko-KR" altLang="en-US" dirty="0"/>
              <a:t>삭제도 </a:t>
            </a:r>
            <a:r>
              <a:rPr lang="en-US" altLang="ko-KR" dirty="0"/>
              <a:t>POST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구현하고 주소 또는 데이터로 구분하는 경우가 많아요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 POST</a:t>
            </a:r>
            <a:r>
              <a:rPr lang="ko-KR" altLang="en-US" dirty="0">
                <a:sym typeface="Wingdings" panose="05000000000000000000" pitchFamily="2" charset="2"/>
              </a:rPr>
              <a:t>를 쓸 겁니다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form </a:t>
            </a:r>
            <a:r>
              <a:rPr lang="ko-KR" altLang="en-US" dirty="0">
                <a:sym typeface="Wingdings" panose="05000000000000000000" pitchFamily="2" charset="2"/>
              </a:rPr>
              <a:t>태그에 한해서만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POST, PUT, DELETE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전송이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PUT!?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1C6A-7E4E-F533-2D10-C5526064F020}"/>
              </a:ext>
            </a:extLst>
          </p:cNvPr>
          <p:cNvSpPr txBox="1"/>
          <p:nvPr/>
        </p:nvSpPr>
        <p:spPr>
          <a:xfrm>
            <a:off x="798286" y="3589738"/>
            <a:ext cx="8548914" cy="861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"_method"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412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542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주소는 </a:t>
            </a:r>
            <a:r>
              <a:rPr lang="en-US" altLang="ko-KR" dirty="0">
                <a:solidFill>
                  <a:srgbClr val="0070C0"/>
                </a:solidFill>
              </a:rPr>
              <a:t>/board/title/:title</a:t>
            </a:r>
            <a:r>
              <a:rPr lang="en-US" altLang="ko-KR" dirty="0"/>
              <a:t> </a:t>
            </a:r>
            <a:r>
              <a:rPr lang="ko-KR" altLang="en-US" dirty="0"/>
              <a:t>로 들어왔으므로 </a:t>
            </a:r>
            <a:r>
              <a:rPr lang="en-US" altLang="ko-KR" dirty="0">
                <a:solidFill>
                  <a:srgbClr val="0070C0"/>
                </a:solidFill>
              </a:rPr>
              <a:t>/title/:title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여기서 만약 파라미터 설정이 </a:t>
            </a:r>
            <a:r>
              <a:rPr lang="en-US" altLang="ko-KR" dirty="0">
                <a:solidFill>
                  <a:srgbClr val="0070C0"/>
                </a:solidFill>
              </a:rPr>
              <a:t>/:title</a:t>
            </a:r>
            <a:r>
              <a:rPr lang="en-US" altLang="ko-KR" dirty="0"/>
              <a:t> </a:t>
            </a:r>
            <a:r>
              <a:rPr lang="ko-KR" altLang="en-US" dirty="0"/>
              <a:t>이라고 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Localhost:4000/board/write</a:t>
            </a:r>
            <a:r>
              <a:rPr lang="en-US" altLang="ko-KR" dirty="0"/>
              <a:t> </a:t>
            </a:r>
            <a:r>
              <a:rPr lang="ko-KR" altLang="en-US" dirty="0"/>
              <a:t>이라는 요청이 들어오면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>
                <a:solidFill>
                  <a:srgbClr val="0070C0"/>
                </a:solidFill>
              </a:rPr>
              <a:t>write</a:t>
            </a:r>
            <a:r>
              <a:rPr lang="en-US" altLang="ko-KR" dirty="0"/>
              <a:t> </a:t>
            </a:r>
            <a:r>
              <a:rPr lang="ko-KR" altLang="en-US" dirty="0"/>
              <a:t>라는 값이 글 쓰기</a:t>
            </a:r>
            <a:r>
              <a:rPr lang="en-US" altLang="ko-KR" dirty="0"/>
              <a:t> </a:t>
            </a:r>
            <a:r>
              <a:rPr lang="ko-KR" altLang="en-US" dirty="0"/>
              <a:t>모드 이동을 위한 주소 호출인지</a:t>
            </a:r>
            <a:r>
              <a:rPr lang="en-US" altLang="ko-KR" dirty="0"/>
              <a:t>, </a:t>
            </a:r>
            <a:r>
              <a:rPr lang="ko-KR" altLang="en-US" dirty="0"/>
              <a:t>글 수정을 하려는 글의 제목이 </a:t>
            </a:r>
            <a:r>
              <a:rPr lang="en-US" altLang="ko-KR" dirty="0">
                <a:solidFill>
                  <a:srgbClr val="0070C0"/>
                </a:solidFill>
              </a:rPr>
              <a:t>write</a:t>
            </a:r>
            <a:r>
              <a:rPr lang="en-US" altLang="ko-KR" dirty="0"/>
              <a:t> </a:t>
            </a:r>
            <a:r>
              <a:rPr lang="ko-KR" altLang="en-US" dirty="0"/>
              <a:t>인지 구별이 불가능</a:t>
            </a:r>
            <a:endParaRPr lang="en-US" altLang="ko-KR" dirty="0"/>
          </a:p>
          <a:p>
            <a:pPr lvl="1"/>
            <a:r>
              <a:rPr lang="ko-KR" altLang="en-US" dirty="0"/>
              <a:t>결과적으로 </a:t>
            </a:r>
            <a:r>
              <a:rPr lang="ko-KR" altLang="en-US" dirty="0">
                <a:solidFill>
                  <a:schemeClr val="accent2"/>
                </a:solidFill>
              </a:rPr>
              <a:t>더 먼저 선언</a:t>
            </a:r>
            <a:r>
              <a:rPr lang="ko-KR" altLang="en-US" dirty="0"/>
              <a:t>되어 있는 미들웨어가 처리하게 되어 문제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메소드는 </a:t>
            </a:r>
            <a:r>
              <a:rPr lang="en-US" altLang="ko-KR" dirty="0"/>
              <a:t>post </a:t>
            </a:r>
            <a:r>
              <a:rPr lang="ko-KR" altLang="en-US" dirty="0"/>
              <a:t>이므로 </a:t>
            </a:r>
            <a:r>
              <a:rPr lang="en-US" altLang="ko-KR" dirty="0" err="1">
                <a:solidFill>
                  <a:srgbClr val="00B050"/>
                </a:solidFill>
              </a:rPr>
              <a:t>router.post</a:t>
            </a:r>
            <a:r>
              <a:rPr lang="en-US" altLang="ko-KR" dirty="0">
                <a:solidFill>
                  <a:srgbClr val="00B050"/>
                </a:solidFill>
              </a:rPr>
              <a:t>(‘/title/:title’, (req,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res)=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{}) 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ko-KR" altLang="en-US" dirty="0"/>
              <a:t>프론트에서 예외 처리를 하였지만</a:t>
            </a:r>
            <a:r>
              <a:rPr lang="en-US" altLang="ko-KR" dirty="0"/>
              <a:t>, </a:t>
            </a:r>
            <a:r>
              <a:rPr lang="ko-KR" altLang="en-US" dirty="0"/>
              <a:t>데이터가 누락되는 경우를 대비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08879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6D20A-8E89-604B-FBFE-B44CB58FFD37}"/>
              </a:ext>
            </a:extLst>
          </p:cNvPr>
          <p:cNvSpPr txBox="1"/>
          <p:nvPr/>
        </p:nvSpPr>
        <p:spPr>
          <a:xfrm>
            <a:off x="667658" y="612844"/>
            <a:ext cx="801188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제목의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쿼리 이상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855076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 기능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7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ko-KR" altLang="en-US" dirty="0"/>
              <a:t>삭제는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 </a:t>
            </a:r>
            <a:r>
              <a:rPr lang="ko-KR" altLang="en-US" dirty="0"/>
              <a:t>요청을 해야 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그런데 지금 우리는 </a:t>
            </a:r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태그에서만 요청을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이전에 배운 </a:t>
            </a:r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fetch </a:t>
            </a:r>
            <a:r>
              <a:rPr lang="ko-KR" altLang="en-US" dirty="0">
                <a:sym typeface="Wingdings" panose="05000000000000000000" pitchFamily="2" charset="2"/>
              </a:rPr>
              <a:t>를 사용합니다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6593D-C77C-AE37-23B4-E75511148552}"/>
              </a:ext>
            </a:extLst>
          </p:cNvPr>
          <p:cNvSpPr txBox="1"/>
          <p:nvPr/>
        </p:nvSpPr>
        <p:spPr>
          <a:xfrm>
            <a:off x="495331" y="3621875"/>
            <a:ext cx="113211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blue"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('&lt;%=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].title %&gt;')"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7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프론트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 작성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프론트에서 </a:t>
            </a:r>
            <a:r>
              <a:rPr lang="en-US" altLang="ko-KR" dirty="0"/>
              <a:t>Fetch </a:t>
            </a:r>
            <a:r>
              <a:rPr lang="ko-KR" altLang="en-US" dirty="0"/>
              <a:t>를 이용해서 글 삭제 요청을 보내는 코드와</a:t>
            </a:r>
            <a:r>
              <a:rPr lang="en-US" altLang="ko-KR" dirty="0"/>
              <a:t>, </a:t>
            </a:r>
            <a:r>
              <a:rPr lang="ko-KR" altLang="en-US" dirty="0" err="1"/>
              <a:t>백엔드에서</a:t>
            </a:r>
            <a:r>
              <a:rPr lang="ko-KR" altLang="en-US" dirty="0"/>
              <a:t> 이를 받아서 실제적으로 글을 삭제하는 코드를 작성해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4047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/>
          </a:bodyPr>
          <a:lstStyle/>
          <a:p>
            <a:r>
              <a:rPr lang="en-US" altLang="ko-KR" dirty="0"/>
              <a:t>Fetch</a:t>
            </a:r>
            <a:r>
              <a:rPr lang="ko-KR" altLang="en-US" dirty="0"/>
              <a:t> 를 통해 삭제 요청을 보냅니다</a:t>
            </a:r>
            <a:endParaRPr lang="en-US" altLang="ko-KR" dirty="0"/>
          </a:p>
          <a:p>
            <a:r>
              <a:rPr lang="ko-KR" altLang="en-US" dirty="0"/>
              <a:t>그리고 요청이 완료 되면 페이지를 다시 읽어 들여서 삭제 사항이 반영 되도록 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C6CC-A1FF-05FC-0C70-1268BEF3644D}"/>
              </a:ext>
            </a:extLst>
          </p:cNvPr>
          <p:cNvSpPr txBox="1"/>
          <p:nvPr/>
        </p:nvSpPr>
        <p:spPr>
          <a:xfrm>
            <a:off x="827315" y="364945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`board/title/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9834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046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요청이 </a:t>
            </a:r>
            <a:r>
              <a:rPr lang="en-US" altLang="ko-KR" dirty="0">
                <a:solidFill>
                  <a:srgbClr val="0070C0"/>
                </a:solidFill>
              </a:rPr>
              <a:t>/board/title/:title</a:t>
            </a:r>
            <a:r>
              <a:rPr lang="en-US" altLang="ko-KR" dirty="0"/>
              <a:t> </a:t>
            </a:r>
            <a:r>
              <a:rPr lang="ko-KR" altLang="en-US" dirty="0"/>
              <a:t>이고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 이므로 해당 주소를 받는 미들웨어를 만들어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메소드에서는 </a:t>
            </a:r>
            <a:r>
              <a:rPr lang="en-US" altLang="ko-KR" dirty="0" err="1"/>
              <a:t>res.redirect</a:t>
            </a:r>
            <a:r>
              <a:rPr lang="en-US" altLang="ko-KR" dirty="0"/>
              <a:t> </a:t>
            </a:r>
            <a:r>
              <a:rPr lang="ko-KR" altLang="en-US" dirty="0"/>
              <a:t>를 통해 페이지를 다시 로드 했지만 </a:t>
            </a:r>
            <a:r>
              <a:rPr lang="en-US" altLang="ko-KR" dirty="0">
                <a:solidFill>
                  <a:schemeClr val="accent2"/>
                </a:solidFill>
              </a:rPr>
              <a:t>DELETE</a:t>
            </a:r>
            <a:r>
              <a:rPr lang="en-US" altLang="ko-KR" dirty="0"/>
              <a:t> </a:t>
            </a:r>
            <a:r>
              <a:rPr lang="ko-KR" altLang="en-US" dirty="0"/>
              <a:t>메소드에서 </a:t>
            </a:r>
            <a:r>
              <a:rPr lang="en-US" altLang="ko-KR" dirty="0"/>
              <a:t>redirect </a:t>
            </a:r>
            <a:r>
              <a:rPr lang="ko-KR" altLang="en-US" dirty="0"/>
              <a:t>를 하면 </a:t>
            </a:r>
            <a:r>
              <a:rPr lang="en-US" altLang="ko-KR" dirty="0">
                <a:solidFill>
                  <a:schemeClr val="accent2"/>
                </a:solidFill>
              </a:rPr>
              <a:t>DELETE </a:t>
            </a:r>
            <a:r>
              <a:rPr lang="ko-KR" altLang="en-US" dirty="0"/>
              <a:t>메소드를 따라가기 때문에 해당 주소에 대한 처리가 안되어 있어서 </a:t>
            </a:r>
            <a:r>
              <a:rPr lang="en-US" altLang="ko-KR" dirty="0">
                <a:solidFill>
                  <a:srgbClr val="FF0000"/>
                </a:solidFill>
              </a:rPr>
              <a:t>404 NOT FOUND </a:t>
            </a:r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ko-KR" altLang="en-US" dirty="0"/>
              <a:t>가 발생합니다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프론트에서 페이지를 </a:t>
            </a:r>
            <a:r>
              <a:rPr lang="ko-KR" altLang="en-US" dirty="0" err="1">
                <a:sym typeface="Wingdings" panose="05000000000000000000" pitchFamily="2" charset="2"/>
              </a:rPr>
              <a:t>리로딩</a:t>
            </a:r>
            <a:r>
              <a:rPr lang="ko-KR" altLang="en-US" dirty="0">
                <a:sym typeface="Wingdings" panose="05000000000000000000" pitchFamily="2" charset="2"/>
              </a:rPr>
              <a:t> 하여 </a:t>
            </a:r>
            <a:r>
              <a:rPr lang="en-US" altLang="ko-KR" dirty="0">
                <a:sym typeface="Wingdings" panose="05000000000000000000" pitchFamily="2" charset="2"/>
              </a:rPr>
              <a:t>GET </a:t>
            </a:r>
            <a:r>
              <a:rPr lang="ko-KR" altLang="en-US" dirty="0">
                <a:sym typeface="Wingdings" panose="05000000000000000000" pitchFamily="2" charset="2"/>
              </a:rPr>
              <a:t>방식으로 페이지를 요청한 것 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F1BF2-C808-2832-506D-B4D34D907135}"/>
              </a:ext>
            </a:extLst>
          </p:cNvPr>
          <p:cNvSpPr txBox="1"/>
          <p:nvPr/>
        </p:nvSpPr>
        <p:spPr>
          <a:xfrm>
            <a:off x="856342" y="2796072"/>
            <a:ext cx="685074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{});</a:t>
            </a:r>
          </a:p>
        </p:txBody>
      </p:sp>
    </p:spTree>
    <p:extLst>
      <p:ext uri="{BB962C8B-B14F-4D97-AF65-F5344CB8AC3E}">
        <p14:creationId xmlns:p14="http://schemas.microsoft.com/office/powerpoint/2010/main" val="18855882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182FF-B7DC-6F74-1139-53CED450A262}"/>
              </a:ext>
            </a:extLst>
          </p:cNvPr>
          <p:cNvSpPr txBox="1"/>
          <p:nvPr/>
        </p:nvSpPr>
        <p:spPr>
          <a:xfrm>
            <a:off x="769256" y="597770"/>
            <a:ext cx="7881257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'/title/:title'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제목을 가진 글이 없습니다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108110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동기, 비동기 처리">
            <a:extLst>
              <a:ext uri="{FF2B5EF4-FFF2-40B4-BE49-F238E27FC236}">
                <a16:creationId xmlns:a16="http://schemas.microsoft.com/office/drawing/2014/main" id="{C5D98E1F-03AC-7B40-80B1-1CB36E5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4" y="36590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생성자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콜백</a:t>
            </a:r>
            <a:r>
              <a:rPr lang="ko-KR" altLang="en-US" dirty="0"/>
              <a:t> 함수를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5142402" y="4745206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소리지르는 마멋 만능짤 생성기 분노 - 상황별 짤방 모음 오늘의짤방">
            <a:extLst>
              <a:ext uri="{FF2B5EF4-FFF2-40B4-BE49-F238E27FC236}">
                <a16:creationId xmlns:a16="http://schemas.microsoft.com/office/drawing/2014/main" id="{1F45358C-56C2-F16C-97C5-5C787D66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9" y="919018"/>
            <a:ext cx="5905212" cy="52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4D17C-99CA-8EF9-EE78-6A76C6D3E245}"/>
              </a:ext>
            </a:extLst>
          </p:cNvPr>
          <p:cNvSpPr txBox="1"/>
          <p:nvPr/>
        </p:nvSpPr>
        <p:spPr>
          <a:xfrm>
            <a:off x="4516580" y="1953490"/>
            <a:ext cx="363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CALLBACK!!</a:t>
            </a:r>
            <a:endParaRPr lang="ko-KR" altLang="en-US" sz="4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7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Synta</a:t>
            </a:r>
            <a:r>
              <a:rPr lang="en-US" altLang="ko-KR" dirty="0"/>
              <a:t>c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tic Sugar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같은 기능을 하지만 문법 상으로 더 편리하게 바꿔 주는 것을 </a:t>
            </a:r>
            <a:r>
              <a:rPr lang="en-US" altLang="ko-KR" dirty="0"/>
              <a:t>Syntactic Sugar</a:t>
            </a:r>
            <a:r>
              <a:rPr lang="ko-KR" altLang="en-US" dirty="0"/>
              <a:t> 라</a:t>
            </a:r>
            <a:r>
              <a:rPr lang="en-US" altLang="ko-KR" dirty="0"/>
              <a:t> </a:t>
            </a:r>
            <a:r>
              <a:rPr lang="ko-KR" altLang="en-US" dirty="0"/>
              <a:t>부릅니다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Async, Await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의 </a:t>
            </a:r>
            <a:r>
              <a:rPr lang="en-US" altLang="ko-KR" dirty="0"/>
              <a:t>Syntactic Sugar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Promise </a:t>
            </a:r>
            <a:r>
              <a:rPr lang="ko-KR" altLang="en-US" dirty="0"/>
              <a:t>는 기존에 </a:t>
            </a:r>
            <a:r>
              <a:rPr lang="en-US" altLang="ko-KR" dirty="0"/>
              <a:t>JS </a:t>
            </a:r>
            <a:r>
              <a:rPr lang="ko-KR" altLang="en-US" dirty="0"/>
              <a:t>코드 스타일과 다르기 때문에 </a:t>
            </a:r>
            <a:r>
              <a:rPr lang="en-US" altLang="ko-KR" dirty="0"/>
              <a:t>promise </a:t>
            </a:r>
            <a:r>
              <a:rPr lang="ko-KR" altLang="en-US" dirty="0"/>
              <a:t>를 기존 코드 스타일로 사용할 수 있도록 만들어 준 것이 </a:t>
            </a:r>
            <a:r>
              <a:rPr lang="en-US" altLang="ko-KR" dirty="0"/>
              <a:t>Async, Await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3074" name="Picture 2" descr="Syntactic Sugar">
            <a:extLst>
              <a:ext uri="{FF2B5EF4-FFF2-40B4-BE49-F238E27FC236}">
                <a16:creationId xmlns:a16="http://schemas.microsoft.com/office/drawing/2014/main" id="{0FB7B3F0-4AEA-154C-D660-1D34763C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93" y="59833"/>
            <a:ext cx="4082762" cy="13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0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981194-B3CD-B3F3-46A0-0BFE5DBCCF54}"/>
              </a:ext>
            </a:extLst>
          </p:cNvPr>
          <p:cNvSpPr txBox="1"/>
          <p:nvPr/>
        </p:nvSpPr>
        <p:spPr>
          <a:xfrm>
            <a:off x="600364" y="448347"/>
            <a:ext cx="83312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1093E-1ADE-534D-CBA2-5F6815CCBAA9}"/>
              </a:ext>
            </a:extLst>
          </p:cNvPr>
          <p:cNvSpPr txBox="1"/>
          <p:nvPr/>
        </p:nvSpPr>
        <p:spPr>
          <a:xfrm>
            <a:off x="600364" y="2716334"/>
            <a:ext cx="933796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기다림의 보상으로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벌었습니다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howMuch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1669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E01FD-4250-06A0-CF83-47BB343E73F4}"/>
              </a:ext>
            </a:extLst>
          </p:cNvPr>
          <p:cNvSpPr txBox="1"/>
          <p:nvPr/>
        </p:nvSpPr>
        <p:spPr>
          <a:xfrm>
            <a:off x="701965" y="328549"/>
            <a:ext cx="843279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488772-D908-EBB8-A0FB-D738A89266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4618" y="535709"/>
            <a:ext cx="4156363" cy="84578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B4EC17-70E3-C93B-277A-3AA9B3C65145}"/>
              </a:ext>
            </a:extLst>
          </p:cNvPr>
          <p:cNvSpPr/>
          <p:nvPr/>
        </p:nvSpPr>
        <p:spPr>
          <a:xfrm>
            <a:off x="7970981" y="328549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매개 변수로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그때 상황에 맞게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함수를 전달 할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C07EC9-F198-F8E1-C7DA-781B2DA9550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76945" y="1161472"/>
            <a:ext cx="5394036" cy="2490191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874632-5DFB-D8FB-D8EC-E1B830A9F01F}"/>
              </a:ext>
            </a:extLst>
          </p:cNvPr>
          <p:cNvSpPr/>
          <p:nvPr/>
        </p:nvSpPr>
        <p:spPr>
          <a:xfrm>
            <a:off x="7970981" y="2598718"/>
            <a:ext cx="3519054" cy="2105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함수를 함수 내부에서 호출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 실행을 안정적으로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B61E1A-8223-3B0B-3C0B-4C5642FEC0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76945" y="4128655"/>
            <a:ext cx="1644075" cy="476663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194E14-2989-4F01-8901-DD1EF95C1DA7}"/>
              </a:ext>
            </a:extLst>
          </p:cNvPr>
          <p:cNvSpPr/>
          <p:nvPr/>
        </p:nvSpPr>
        <p:spPr>
          <a:xfrm>
            <a:off x="4221020" y="4078845"/>
            <a:ext cx="3112653" cy="105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콜백으로 전달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AFA53C-C3EB-D562-FCE6-89A81A3C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5" y="4392895"/>
            <a:ext cx="2474049" cy="14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07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것도</a:t>
            </a:r>
            <a:r>
              <a:rPr lang="en-US" altLang="ko-KR" dirty="0"/>
              <a:t>!? </a:t>
            </a:r>
            <a:r>
              <a:rPr lang="ko-KR" altLang="en-US" dirty="0"/>
              <a:t>가능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948F7-1C95-959A-B00D-E25371FA3F17}"/>
              </a:ext>
            </a:extLst>
          </p:cNvPr>
          <p:cNvSpPr txBox="1"/>
          <p:nvPr/>
        </p:nvSpPr>
        <p:spPr>
          <a:xfrm>
            <a:off x="720436" y="132839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529A-8155-F602-2C86-AB4DEF35D906}"/>
              </a:ext>
            </a:extLst>
          </p:cNvPr>
          <p:cNvSpPr/>
          <p:nvPr/>
        </p:nvSpPr>
        <p:spPr>
          <a:xfrm>
            <a:off x="720437" y="4895272"/>
            <a:ext cx="1819564" cy="403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CD9633-9B34-772C-AA96-4789AEC7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50" y="4414227"/>
            <a:ext cx="3341372" cy="176896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1BB93-1099-1016-75B9-234C21D2C55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40001" y="5080000"/>
            <a:ext cx="2605749" cy="218709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예를 들어 회원 정보에 관한 요청은 전부 </a:t>
            </a:r>
            <a:r>
              <a:rPr lang="en-US" altLang="ko-KR" dirty="0">
                <a:sym typeface="Wingdings" panose="05000000000000000000" pitchFamily="2" charset="2"/>
              </a:rPr>
              <a:t>/users </a:t>
            </a:r>
            <a:r>
              <a:rPr lang="ko-KR" altLang="en-US" dirty="0">
                <a:sym typeface="Wingdings" panose="05000000000000000000" pitchFamily="2" charset="2"/>
              </a:rPr>
              <a:t>이하의 요청으로 받는 방식이죠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Localhost:4000/users/id/:id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</a:t>
            </a:r>
            <a:r>
              <a:rPr lang="en-US" altLang="ko-KR" dirty="0">
                <a:sym typeface="Wingdings" panose="05000000000000000000" pitchFamily="2" charset="2"/>
              </a:rPr>
              <a:t> Localhost:4000/users/</a:t>
            </a:r>
            <a:r>
              <a:rPr lang="en-US" altLang="ko-KR" dirty="0" err="1">
                <a:sym typeface="Wingdings" panose="05000000000000000000" pitchFamily="2" charset="2"/>
              </a:rPr>
              <a:t>add?id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선언된 함수만 불러야 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797098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인척 하는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fakeFunc3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E9A5F-48A2-92F7-787F-7B4A8B58FB0F}"/>
              </a:ext>
            </a:extLst>
          </p:cNvPr>
          <p:cNvSpPr/>
          <p:nvPr/>
        </p:nvSpPr>
        <p:spPr>
          <a:xfrm>
            <a:off x="877455" y="2004291"/>
            <a:ext cx="4618181" cy="997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F53D9-C7F0-2B32-FE5A-74E98DC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89" y="1215287"/>
            <a:ext cx="3970480" cy="24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7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GET</a:t>
            </a:r>
            <a:r>
              <a:rPr lang="en-US" altLang="ko-KR" dirty="0">
                <a:sym typeface="Wingdings" panose="05000000000000000000" pitchFamily="2" charset="2"/>
              </a:rPr>
              <a:t> Localhost:4000/users/id/:id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POST</a:t>
            </a:r>
            <a:r>
              <a:rPr lang="en-US" altLang="ko-KR" dirty="0">
                <a:sym typeface="Wingdings" panose="05000000000000000000" pitchFamily="2" charset="2"/>
              </a:rPr>
              <a:t>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PUT</a:t>
            </a:r>
            <a:r>
              <a:rPr lang="en-US" altLang="ko-KR" dirty="0">
                <a:sym typeface="Wingdings" panose="05000000000000000000" pitchFamily="2" charset="2"/>
              </a:rPr>
              <a:t> Localhost:4000/users/modify/1?id=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DELETE</a:t>
            </a:r>
            <a:r>
              <a:rPr lang="en-US" altLang="ko-KR" dirty="0">
                <a:sym typeface="Wingdings" panose="05000000000000000000" pitchFamily="2" charset="2"/>
              </a:rPr>
              <a:t> Localhost:4000/users/delete/1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484042" y="330859"/>
            <a:ext cx="10581121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수정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75728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631825" y="552532"/>
            <a:ext cx="974984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8024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43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39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ML5 - 위키백과, 우리 모두의 백과사전">
            <a:extLst>
              <a:ext uri="{FF2B5EF4-FFF2-40B4-BE49-F238E27FC236}">
                <a16:creationId xmlns:a16="http://schemas.microsoft.com/office/drawing/2014/main" id="{299FA494-9962-9F41-CFAB-0F28F19A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033943"/>
            <a:ext cx="4790114" cy="47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2A9DC-CB28-21EB-A6CB-B0FA98637A54}"/>
              </a:ext>
            </a:extLst>
          </p:cNvPr>
          <p:cNvSpPr txBox="1"/>
          <p:nvPr/>
        </p:nvSpPr>
        <p:spPr>
          <a:xfrm>
            <a:off x="5437297" y="2459504"/>
            <a:ext cx="5742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기능 추가 불가능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9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7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!?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23ED-51C7-9C13-F194-347A0E2DBC13}"/>
              </a:ext>
            </a:extLst>
          </p:cNvPr>
          <p:cNvSpPr txBox="1"/>
          <p:nvPr/>
        </p:nvSpPr>
        <p:spPr>
          <a:xfrm>
            <a:off x="628073" y="1215287"/>
            <a:ext cx="381461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A756-FAA7-957A-6BA3-FFDB9F96C358}"/>
              </a:ext>
            </a:extLst>
          </p:cNvPr>
          <p:cNvSpPr txBox="1"/>
          <p:nvPr/>
        </p:nvSpPr>
        <p:spPr>
          <a:xfrm>
            <a:off x="4790242" y="578025"/>
            <a:ext cx="663399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인척하는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새로 만든 익명 함수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3D556-9F12-3EE1-6C15-322F8FD06240}"/>
              </a:ext>
            </a:extLst>
          </p:cNvPr>
          <p:cNvCxnSpPr>
            <a:cxnSpLocks/>
          </p:cNvCxnSpPr>
          <p:nvPr/>
        </p:nvCxnSpPr>
        <p:spPr>
          <a:xfrm flipV="1">
            <a:off x="2535382" y="4313382"/>
            <a:ext cx="2369127" cy="145145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DE7959-5A8F-FB76-9FE4-556985A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42" y="5000432"/>
            <a:ext cx="5642669" cy="11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]JavaScript, JQuery 브라우저 크기 구하기(해상도 구하기) - 기초공사">
            <a:extLst>
              <a:ext uri="{FF2B5EF4-FFF2-40B4-BE49-F238E27FC236}">
                <a16:creationId xmlns:a16="http://schemas.microsoft.com/office/drawing/2014/main" id="{BCBBCEC0-3AF8-3E2B-0ABA-D8ECC38E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4" y="1338412"/>
            <a:ext cx="3688012" cy="4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C1E7-0A52-3773-DDC0-AF4E5354EE49}"/>
              </a:ext>
            </a:extLst>
          </p:cNvPr>
          <p:cNvSpPr txBox="1"/>
          <p:nvPr/>
        </p:nvSpPr>
        <p:spPr>
          <a:xfrm>
            <a:off x="5437297" y="3075057"/>
            <a:ext cx="5272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언어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통신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681266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서버에서 받은 데이터로 어떻게 그리죠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 err="1"/>
              <a:t>Res.write</a:t>
            </a:r>
            <a:r>
              <a:rPr lang="en-US" altLang="ko-KR" dirty="0"/>
              <a:t> </a:t>
            </a:r>
            <a:r>
              <a:rPr lang="ko-KR" altLang="en-US" dirty="0"/>
              <a:t>로 하나하나 그려줄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6702-08ED-B2F8-1077-80FE67193202}"/>
              </a:ext>
            </a:extLst>
          </p:cNvPr>
          <p:cNvSpPr txBox="1"/>
          <p:nvPr/>
        </p:nvSpPr>
        <p:spPr>
          <a:xfrm>
            <a:off x="840996" y="2274838"/>
            <a:ext cx="9250960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'/show'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'&lt;h1&gt;hello, Dynamic Web page&lt;/h1&gt;'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id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`&lt;h2&gt;USER name is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FCAB6-4C64-5A7E-8F0C-E3F8B185B5E3}"/>
              </a:ext>
            </a:extLst>
          </p:cNvPr>
          <p:cNvSpPr txBox="1"/>
          <p:nvPr/>
        </p:nvSpPr>
        <p:spPr>
          <a:xfrm>
            <a:off x="840996" y="5067944"/>
            <a:ext cx="609460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plusplus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1088168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5CD6-E125-DCD4-2B03-C244B285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그렇다다면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FD6FF-061E-3993-9EFB-E896ADAB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설정은요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파일 불러오기는 되나요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내부에서 사용하는 </a:t>
            </a:r>
            <a:r>
              <a:rPr lang="en-US" altLang="ko-KR" dirty="0"/>
              <a:t>JS </a:t>
            </a:r>
            <a:r>
              <a:rPr lang="ko-KR" altLang="en-US" dirty="0"/>
              <a:t>코드는 어찌 불러오죠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저거 </a:t>
            </a:r>
            <a:r>
              <a:rPr lang="ko-KR" altLang="en-US" dirty="0" err="1"/>
              <a:t>저래</a:t>
            </a:r>
            <a:r>
              <a:rPr lang="ko-KR" altLang="en-US" dirty="0"/>
              <a:t> 가지고 쓰겠어요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50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구려 짤과 움짤 모음 - 짤봇">
            <a:extLst>
              <a:ext uri="{FF2B5EF4-FFF2-40B4-BE49-F238E27FC236}">
                <a16:creationId xmlns:a16="http://schemas.microsoft.com/office/drawing/2014/main" id="{42330204-2021-369A-7859-48163958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247775"/>
            <a:ext cx="52197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34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1288420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js (문법, include, nodejs와 연동)">
            <a:extLst>
              <a:ext uri="{FF2B5EF4-FFF2-40B4-BE49-F238E27FC236}">
                <a16:creationId xmlns:a16="http://schemas.microsoft.com/office/drawing/2014/main" id="{9E03F747-3CB7-2F37-7C8D-5ED6AA7A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0" y="469434"/>
            <a:ext cx="5421560" cy="265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ug가 뭐예요">
            <a:extLst>
              <a:ext uri="{FF2B5EF4-FFF2-40B4-BE49-F238E27FC236}">
                <a16:creationId xmlns:a16="http://schemas.microsoft.com/office/drawing/2014/main" id="{761CE29A-A9C9-7A46-C3D2-3A0997F4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9" y="978962"/>
            <a:ext cx="52101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unjucks | OddBird">
            <a:extLst>
              <a:ext uri="{FF2B5EF4-FFF2-40B4-BE49-F238E27FC236}">
                <a16:creationId xmlns:a16="http://schemas.microsoft.com/office/drawing/2014/main" id="{CC38340B-0593-9A00-DE9A-07975794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4501"/>
            <a:ext cx="9144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45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js (문법, include, nodejs와 연동)">
            <a:extLst>
              <a:ext uri="{FF2B5EF4-FFF2-40B4-BE49-F238E27FC236}">
                <a16:creationId xmlns:a16="http://schemas.microsoft.com/office/drawing/2014/main" id="{001BA84E-EEEA-4FCB-9069-A4CEF8E8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68" y="402322"/>
            <a:ext cx="3494888" cy="17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ug가 뭐예요">
            <a:extLst>
              <a:ext uri="{FF2B5EF4-FFF2-40B4-BE49-F238E27FC236}">
                <a16:creationId xmlns:a16="http://schemas.microsoft.com/office/drawing/2014/main" id="{2DECA62B-9FEE-0312-6A9A-6F871A0D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3" y="2771441"/>
            <a:ext cx="3746558" cy="16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unjucks | OddBird">
            <a:extLst>
              <a:ext uri="{FF2B5EF4-FFF2-40B4-BE49-F238E27FC236}">
                <a16:creationId xmlns:a16="http://schemas.microsoft.com/office/drawing/2014/main" id="{23A3B096-E79B-E4D4-1DCF-FE14D41F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2" y="4955797"/>
            <a:ext cx="3805281" cy="13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F1BA5-CBE6-2144-6715-CEB99DDD8D88}"/>
              </a:ext>
            </a:extLst>
          </p:cNvPr>
          <p:cNvSpPr txBox="1"/>
          <p:nvPr/>
        </p:nvSpPr>
        <p:spPr>
          <a:xfrm>
            <a:off x="5160461" y="409891"/>
            <a:ext cx="4429418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기본이 되는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Engine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A6B4-C367-44C4-47C9-B1A290E63C6D}"/>
              </a:ext>
            </a:extLst>
          </p:cNvPr>
          <p:cNvSpPr txBox="1"/>
          <p:nvPr/>
        </p:nvSpPr>
        <p:spPr>
          <a:xfrm>
            <a:off x="5160461" y="2855477"/>
            <a:ext cx="4406976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문법을 단순화 하여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F9EEC-BA42-DE43-01A8-7FA89F8E3356}"/>
              </a:ext>
            </a:extLst>
          </p:cNvPr>
          <p:cNvSpPr txBox="1"/>
          <p:nvPr/>
        </p:nvSpPr>
        <p:spPr>
          <a:xfrm>
            <a:off x="5160461" y="5036306"/>
            <a:ext cx="3768980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문법을 그대로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기능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3788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509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Engine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ko-KR" altLang="en-US" dirty="0">
                <a:sym typeface="Wingdings" panose="05000000000000000000" pitchFamily="2" charset="2"/>
              </a:rPr>
              <a:t> 를 설치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-D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 에게 어떤 </a:t>
            </a:r>
            <a:r>
              <a:rPr lang="en-US" altLang="ko-KR" dirty="0">
                <a:sym typeface="Wingdings" panose="05000000000000000000" pitchFamily="2" charset="2"/>
              </a:rPr>
              <a:t>View Engine </a:t>
            </a:r>
            <a:r>
              <a:rPr lang="ko-KR" altLang="en-US" dirty="0">
                <a:sym typeface="Wingdings" panose="05000000000000000000" pitchFamily="2" charset="2"/>
              </a:rPr>
              <a:t>으로 웹 페이지를 그릴 것인지도 알려줘야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동적 웹페이지는 </a:t>
            </a:r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폴더에서 관리 합니다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C8ED6-BE5D-FA7F-E59E-526E49609D46}"/>
              </a:ext>
            </a:extLst>
          </p:cNvPr>
          <p:cNvSpPr txBox="1"/>
          <p:nvPr/>
        </p:nvSpPr>
        <p:spPr>
          <a:xfrm>
            <a:off x="807440" y="428666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106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만들고 연결하기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폴더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가장 외부에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Views</a:t>
            </a:r>
            <a:r>
              <a:rPr lang="ko-KR" altLang="en-US" dirty="0">
                <a:sym typeface="Wingdings" panose="05000000000000000000" pitchFamily="2" charset="2"/>
              </a:rPr>
              <a:t> 폴더 내부에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만들고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&lt;h1&gt; </a:t>
            </a:r>
            <a:r>
              <a:rPr lang="ko-KR" altLang="en-US" dirty="0">
                <a:sym typeface="Wingdings" panose="05000000000000000000" pitchFamily="2" charset="2"/>
              </a:rPr>
              <a:t>태그로 </a:t>
            </a:r>
            <a:r>
              <a:rPr lang="en-US" altLang="ko-KR" dirty="0">
                <a:sym typeface="Wingdings" panose="05000000000000000000" pitchFamily="2" charset="2"/>
              </a:rPr>
              <a:t>Hello, EJS World! </a:t>
            </a:r>
            <a:r>
              <a:rPr lang="ko-KR" altLang="en-US" dirty="0">
                <a:sym typeface="Wingdings" panose="05000000000000000000" pitchFamily="2" charset="2"/>
              </a:rPr>
              <a:t>띄우기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Localhost:4000/users </a:t>
            </a:r>
            <a:r>
              <a:rPr lang="ko-KR" altLang="en-US" dirty="0">
                <a:sym typeface="Wingdings" panose="05000000000000000000" pitchFamily="2" charset="2"/>
              </a:rPr>
              <a:t>기본 요청이 들어오면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띄우기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22E4F-C19D-0BDA-92D5-7E24CB88EE5C}"/>
              </a:ext>
            </a:extLst>
          </p:cNvPr>
          <p:cNvSpPr txBox="1"/>
          <p:nvPr/>
        </p:nvSpPr>
        <p:spPr>
          <a:xfrm>
            <a:off x="773884" y="5067944"/>
            <a:ext cx="609460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8814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C818A-587E-641A-B21A-D766049FBA09}"/>
              </a:ext>
            </a:extLst>
          </p:cNvPr>
          <p:cNvSpPr txBox="1"/>
          <p:nvPr/>
        </p:nvSpPr>
        <p:spPr>
          <a:xfrm>
            <a:off x="507999" y="346976"/>
            <a:ext cx="6936509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2000);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multiplication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390B0E-B340-381E-1224-509E413F03FD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>
            <a:off x="3290570" y="1357746"/>
            <a:ext cx="971550" cy="317500"/>
          </a:xfrm>
          <a:prstGeom prst="bentConnector3">
            <a:avLst>
              <a:gd name="adj1" fmla="val -2352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14C3A-6C91-BB7F-9145-C4FD82A388F7}"/>
              </a:ext>
            </a:extLst>
          </p:cNvPr>
          <p:cNvSpPr/>
          <p:nvPr/>
        </p:nvSpPr>
        <p:spPr>
          <a:xfrm>
            <a:off x="4132811" y="12376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911AAE-93B6-DDC5-C56E-9A97D29F2EC2}"/>
              </a:ext>
            </a:extLst>
          </p:cNvPr>
          <p:cNvSpPr/>
          <p:nvPr/>
        </p:nvSpPr>
        <p:spPr>
          <a:xfrm>
            <a:off x="3161261" y="1555173"/>
            <a:ext cx="129309" cy="240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C8E570-8A21-FB14-FBE8-C0A657FEA593}"/>
              </a:ext>
            </a:extLst>
          </p:cNvPr>
          <p:cNvSpPr/>
          <p:nvPr/>
        </p:nvSpPr>
        <p:spPr>
          <a:xfrm>
            <a:off x="4655126" y="1210540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계산한 결과 값을 인자로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8CEC44-4E32-A471-9AF5-CA75D4BB1BD7}"/>
              </a:ext>
            </a:extLst>
          </p:cNvPr>
          <p:cNvCxnSpPr>
            <a:cxnSpLocks/>
          </p:cNvCxnSpPr>
          <p:nvPr/>
        </p:nvCxnSpPr>
        <p:spPr>
          <a:xfrm>
            <a:off x="2604655" y="1939636"/>
            <a:ext cx="0" cy="600364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B89EE6-9EB1-B8C3-0D66-1C7C7E685CEE}"/>
              </a:ext>
            </a:extLst>
          </p:cNvPr>
          <p:cNvSpPr/>
          <p:nvPr/>
        </p:nvSpPr>
        <p:spPr>
          <a:xfrm>
            <a:off x="3616035" y="2635793"/>
            <a:ext cx="3519054" cy="53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전달 받은 값을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D8349D-4806-75CC-0B2F-A37E6922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59" y="3687652"/>
            <a:ext cx="4072430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3314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웹 시작하기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서버에서 데이터를 받아서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데이터를 그리는 방법을 배워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먼저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데이터를 넘기는 방식은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Res.render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파일명</a:t>
            </a:r>
            <a:r>
              <a:rPr lang="en-US" altLang="ko-KR" dirty="0">
                <a:sym typeface="Wingdings" panose="05000000000000000000" pitchFamily="2" charset="2"/>
              </a:rPr>
              <a:t>’, { </a:t>
            </a:r>
            <a:r>
              <a:rPr lang="ko-KR" altLang="en-US" dirty="0">
                <a:sym typeface="Wingdings" panose="05000000000000000000" pitchFamily="2" charset="2"/>
              </a:rPr>
              <a:t>전달하고 싶은 데이터 </a:t>
            </a:r>
            <a:r>
              <a:rPr lang="en-US" altLang="ko-KR" dirty="0">
                <a:sym typeface="Wingdings" panose="05000000000000000000" pitchFamily="2" charset="2"/>
              </a:rPr>
              <a:t>});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전달하고 싶은 데이터는 오브젝트 형태로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오브젝트로 전달 된 데이터는 </a:t>
            </a:r>
            <a:r>
              <a:rPr lang="en-US" altLang="ko-KR" dirty="0" err="1">
                <a:sym typeface="Wingdings" panose="05000000000000000000" pitchFamily="2" charset="2"/>
              </a:rPr>
              <a:t>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내부에서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사용하여 오브젝트의 필드명으로 바로 호출이 가능합니다</a:t>
            </a:r>
            <a:r>
              <a:rPr lang="en-US" altLang="ko-KR" dirty="0">
                <a:sym typeface="Wingdings" panose="05000000000000000000" pitchFamily="2" charset="2"/>
              </a:rPr>
              <a:t>!	</a:t>
            </a:r>
          </a:p>
        </p:txBody>
      </p:sp>
    </p:spTree>
    <p:extLst>
      <p:ext uri="{BB962C8B-B14F-4D97-AF65-F5344CB8AC3E}">
        <p14:creationId xmlns:p14="http://schemas.microsoft.com/office/powerpoint/2010/main" val="1979529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서버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B06D2-3975-B86F-29C1-274F2A4425E7}"/>
              </a:ext>
            </a:extLst>
          </p:cNvPr>
          <p:cNvSpPr txBox="1"/>
          <p:nvPr/>
        </p:nvSpPr>
        <p:spPr>
          <a:xfrm>
            <a:off x="807439" y="885211"/>
            <a:ext cx="83952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57659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28765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뷰 코드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A7512-375D-1C5F-8DB3-066B7B0C8455}"/>
              </a:ext>
            </a:extLst>
          </p:cNvPr>
          <p:cNvSpPr txBox="1"/>
          <p:nvPr/>
        </p:nvSpPr>
        <p:spPr>
          <a:xfrm>
            <a:off x="807439" y="949043"/>
            <a:ext cx="6094602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USER[0].id%&gt;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USER[0].name%&gt;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480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 배우기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56522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/ for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데이터를 받을 때에는 </a:t>
            </a:r>
            <a:r>
              <a:rPr lang="en-US" altLang="ko-KR" dirty="0">
                <a:sym typeface="Wingdings" panose="05000000000000000000" pitchFamily="2" charset="2"/>
              </a:rPr>
              <a:t>&lt;%= %&gt; </a:t>
            </a:r>
            <a:r>
              <a:rPr lang="ko-KR" altLang="en-US" dirty="0">
                <a:sym typeface="Wingdings" panose="05000000000000000000" pitchFamily="2" charset="2"/>
              </a:rPr>
              <a:t>문법을 사용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의 문법을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코드에 적용하고 싶다면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&lt;% %&gt; </a:t>
            </a:r>
            <a:r>
              <a:rPr lang="ko-KR" altLang="en-US" dirty="0">
                <a:sym typeface="Wingdings" panose="05000000000000000000" pitchFamily="2" charset="2"/>
              </a:rPr>
              <a:t>내부에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코드를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if</a:t>
            </a:r>
            <a:r>
              <a:rPr lang="ko-KR" altLang="en-US" dirty="0">
                <a:sym typeface="Wingdings" panose="05000000000000000000" pitchFamily="2" charset="2"/>
              </a:rPr>
              <a:t> 와 </a:t>
            </a:r>
            <a:r>
              <a:rPr lang="en-US" altLang="ko-KR" dirty="0">
                <a:sym typeface="Wingdings" panose="05000000000000000000" pitchFamily="2" charset="2"/>
              </a:rPr>
              <a:t>for </a:t>
            </a:r>
            <a:r>
              <a:rPr lang="ko-KR" altLang="en-US" dirty="0">
                <a:sym typeface="Wingdings" panose="05000000000000000000" pitchFamily="2" charset="2"/>
              </a:rPr>
              <a:t>문을 조합해서 회원 목록을 전부 띄우는 페이지를 만들어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5242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93A9C-ABEF-F17B-EFA3-856E3FA6EB67}"/>
              </a:ext>
            </a:extLst>
          </p:cNvPr>
          <p:cNvSpPr txBox="1"/>
          <p:nvPr/>
        </p:nvSpPr>
        <p:spPr>
          <a:xfrm>
            <a:off x="295711" y="203557"/>
            <a:ext cx="9144699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if(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0)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].id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 USER[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else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3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EJS </a:t>
            </a:r>
            <a:r>
              <a:rPr lang="ko-KR" altLang="en-US" dirty="0">
                <a:sym typeface="Wingdings" panose="05000000000000000000" pitchFamily="2" charset="2"/>
              </a:rPr>
              <a:t>형식의 경우 보기가 좀 그렇네요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좀 이쁘게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BA823-D660-141D-75EA-A08B3E18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2918119"/>
            <a:ext cx="5239481" cy="2000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432D6-D176-B42A-A38F-3F4C6D52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31" y="2918119"/>
            <a:ext cx="4212487" cy="31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35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보기가 좀 그렇죠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Prettier </a:t>
            </a:r>
            <a:r>
              <a:rPr lang="ko-KR" altLang="en-US" dirty="0">
                <a:sym typeface="Wingdings" panose="05000000000000000000" pitchFamily="2" charset="2"/>
              </a:rPr>
              <a:t>같은 기능도 추가를 해보겠습니다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351F3-3A92-E5AE-61FB-E85FEFA6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4" y="2185095"/>
            <a:ext cx="6401693" cy="1514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9019CE-2F5B-8328-3424-E44B7546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4" y="4003958"/>
            <a:ext cx="3246683" cy="80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424F1-42EC-91B7-2E7B-1FD24D1A8DB5}"/>
              </a:ext>
            </a:extLst>
          </p:cNvPr>
          <p:cNvSpPr txBox="1"/>
          <p:nvPr/>
        </p:nvSpPr>
        <p:spPr>
          <a:xfrm>
            <a:off x="4197283" y="4003958"/>
            <a:ext cx="675704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"[html]"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"j69.ejs-beautify"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emmet.includeLanguages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2221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A937C7-CDAE-299E-7EE9-A9878D15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7" y="465972"/>
            <a:ext cx="4841740" cy="54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웹툰 짤 다섯 번째! 이어서 대학일기 입니다 : 네이버 블로그">
            <a:extLst>
              <a:ext uri="{FF2B5EF4-FFF2-40B4-BE49-F238E27FC236}">
                <a16:creationId xmlns:a16="http://schemas.microsoft.com/office/drawing/2014/main" id="{49D8421E-0512-7901-1F9A-5B11A1CD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19" y="672358"/>
            <a:ext cx="5110162" cy="55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20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email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필드를 추가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지금은 데이터에 </a:t>
            </a:r>
            <a:r>
              <a:rPr lang="en-US" altLang="ko-KR" dirty="0">
                <a:sym typeface="Wingdings" panose="05000000000000000000" pitchFamily="2" charset="2"/>
              </a:rPr>
              <a:t>id, name </a:t>
            </a:r>
            <a:r>
              <a:rPr lang="ko-KR" altLang="en-US" dirty="0">
                <a:sym typeface="Wingdings" panose="05000000000000000000" pitchFamily="2" charset="2"/>
              </a:rPr>
              <a:t>만 있습니다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여기에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를 추가해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email </a:t>
            </a:r>
            <a:r>
              <a:rPr lang="ko-KR" altLang="en-US" dirty="0">
                <a:sym typeface="Wingdings" panose="05000000000000000000" pitchFamily="2" charset="2"/>
              </a:rPr>
              <a:t>을 처리하기 위한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Front-end </a:t>
            </a:r>
            <a:r>
              <a:rPr lang="ko-KR" altLang="en-US" dirty="0">
                <a:sym typeface="Wingdings" panose="05000000000000000000" pitchFamily="2" charset="2"/>
              </a:rPr>
              <a:t>코드를 구성해 주세요</a:t>
            </a:r>
            <a:r>
              <a:rPr lang="en-US" altLang="ko-KR" dirty="0">
                <a:sym typeface="Wingdings" panose="05000000000000000000" pitchFamily="2" charset="2"/>
              </a:rPr>
              <a:t>! </a:t>
            </a:r>
          </a:p>
        </p:txBody>
      </p:sp>
    </p:spTree>
    <p:extLst>
      <p:ext uri="{BB962C8B-B14F-4D97-AF65-F5344CB8AC3E}">
        <p14:creationId xmlns:p14="http://schemas.microsoft.com/office/powerpoint/2010/main" val="350928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E01D7-C59C-7400-AA68-2BB60411F417}"/>
              </a:ext>
            </a:extLst>
          </p:cNvPr>
          <p:cNvSpPr txBox="1"/>
          <p:nvPr/>
        </p:nvSpPr>
        <p:spPr>
          <a:xfrm>
            <a:off x="522215" y="363921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'xenosign@naver.com'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'test@naver.com'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E859-4FE6-9AC9-6ACE-5A9FBCBAC136}"/>
              </a:ext>
            </a:extLst>
          </p:cNvPr>
          <p:cNvSpPr txBox="1"/>
          <p:nvPr/>
        </p:nvSpPr>
        <p:spPr>
          <a:xfrm>
            <a:off x="5446553" y="2523761"/>
            <a:ext cx="60946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51770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8227C2-8241-F717-8CE0-CDD8E9A05806}"/>
              </a:ext>
            </a:extLst>
          </p:cNvPr>
          <p:cNvSpPr txBox="1"/>
          <p:nvPr/>
        </p:nvSpPr>
        <p:spPr>
          <a:xfrm>
            <a:off x="362824" y="317214"/>
            <a:ext cx="971235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수정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21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884AB-9DFD-2927-44DE-FEF5E92B725C}"/>
              </a:ext>
            </a:extLst>
          </p:cNvPr>
          <p:cNvSpPr txBox="1"/>
          <p:nvPr/>
        </p:nvSpPr>
        <p:spPr>
          <a:xfrm>
            <a:off x="245379" y="58846"/>
            <a:ext cx="841206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총 회원 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정보가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&lt;% }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24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008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폴더에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만들고 </a:t>
            </a:r>
            <a:r>
              <a:rPr lang="en-US" altLang="ko-KR" dirty="0">
                <a:sym typeface="Wingdings" panose="05000000000000000000" pitchFamily="2" charset="2"/>
              </a:rPr>
              <a:t>style.css </a:t>
            </a:r>
            <a:r>
              <a:rPr lang="ko-KR" altLang="en-US" dirty="0">
                <a:sym typeface="Wingdings" panose="05000000000000000000" pitchFamily="2" charset="2"/>
              </a:rPr>
              <a:t>파일을 만들어 주세요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body </a:t>
            </a:r>
            <a:r>
              <a:rPr lang="ko-KR" altLang="en-US" dirty="0">
                <a:sym typeface="Wingdings" panose="05000000000000000000" pitchFamily="2" charset="2"/>
              </a:rPr>
              <a:t>태그의 색을 원하는 색으로 변경해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</a:t>
            </a:r>
            <a:r>
              <a:rPr lang="en-US" altLang="ko-KR" dirty="0">
                <a:sym typeface="Wingdings" panose="05000000000000000000" pitchFamily="2" charset="2"/>
              </a:rPr>
              <a:t>link </a:t>
            </a:r>
            <a:r>
              <a:rPr lang="ko-KR" altLang="en-US" dirty="0">
                <a:sym typeface="Wingdings" panose="05000000000000000000" pitchFamily="2" charset="2"/>
              </a:rPr>
              <a:t>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그리고 페이지를 새로 고치게 되면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ABAAE-B3E8-C608-9877-183B5518982F}"/>
              </a:ext>
            </a:extLst>
          </p:cNvPr>
          <p:cNvSpPr txBox="1"/>
          <p:nvPr/>
        </p:nvSpPr>
        <p:spPr>
          <a:xfrm>
            <a:off x="815829" y="373371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22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적용이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7편 - 않히 외 않되? - 댄스타임즈">
            <a:extLst>
              <a:ext uri="{FF2B5EF4-FFF2-40B4-BE49-F238E27FC236}">
                <a16:creationId xmlns:a16="http://schemas.microsoft.com/office/drawing/2014/main" id="{E1C603D3-1098-9F73-D042-D9137CF0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6" y="1525922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227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메시지를 봅시다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79D2B-7B17-84D7-B81C-A72B1E64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6" y="1555911"/>
            <a:ext cx="10932768" cy="600059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파일의 위치를 </a:t>
            </a:r>
            <a:r>
              <a:rPr lang="en-US" altLang="ko-KR" dirty="0">
                <a:sym typeface="Wingdings" panose="05000000000000000000" pitchFamily="2" charset="2"/>
              </a:rPr>
              <a:t>localhost:4000/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에서 찾고 있네요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생각해 보면 우린 </a:t>
            </a:r>
            <a:r>
              <a:rPr lang="en-US" altLang="ko-KR" dirty="0">
                <a:sym typeface="Wingdings" panose="05000000000000000000" pitchFamily="2" charset="2"/>
              </a:rPr>
              <a:t>views </a:t>
            </a:r>
            <a:r>
              <a:rPr lang="ko-KR" altLang="en-US" dirty="0">
                <a:sym typeface="Wingdings" panose="05000000000000000000" pitchFamily="2" charset="2"/>
              </a:rPr>
              <a:t>폴더 아래의 </a:t>
            </a:r>
            <a:r>
              <a:rPr lang="en-US" altLang="ko-KR" dirty="0" err="1">
                <a:sym typeface="Wingdings" panose="05000000000000000000" pitchFamily="2" charset="2"/>
              </a:rPr>
              <a:t>css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넣었으니까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폴더 위치를 변경해 주어야 겠네요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AD79-D752-218D-C297-EC55A7A68737}"/>
              </a:ext>
            </a:extLst>
          </p:cNvPr>
          <p:cNvSpPr txBox="1"/>
          <p:nvPr/>
        </p:nvSpPr>
        <p:spPr>
          <a:xfrm>
            <a:off x="840996" y="5206443"/>
            <a:ext cx="68768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"/views/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0394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사실 안되는게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 간단하게 생각하면 실제로 구성한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구조와 </a:t>
            </a:r>
            <a:r>
              <a:rPr lang="en-US" altLang="ko-KR" dirty="0">
                <a:sym typeface="Wingdings" panose="05000000000000000000" pitchFamily="2" charset="2"/>
              </a:rPr>
              <a:t>URL </a:t>
            </a:r>
            <a:r>
              <a:rPr lang="ko-KR" altLang="en-US" dirty="0">
                <a:sym typeface="Wingdings" panose="05000000000000000000" pitchFamily="2" charset="2"/>
              </a:rPr>
              <a:t>로 접근하는 구조가 동일하는게 맞습니다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그런데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의 폴더 구조가 무조건 동일해야 한다면 어떤 문제가 생길까요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나쁜 사람들이 나쁜 마음을 먹으면 몇몇 페이지 접속 주소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API </a:t>
            </a:r>
            <a:r>
              <a:rPr lang="ko-KR" altLang="en-US" dirty="0">
                <a:sym typeface="Wingdings" panose="05000000000000000000" pitchFamily="2" charset="2"/>
              </a:rPr>
              <a:t>주소만 보고도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서버의 구조를 파악 할 수 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만약 만든 서비스가 중요한 회원 정보를 담고 있다면</a:t>
            </a:r>
            <a:r>
              <a:rPr lang="en-US" altLang="ko-KR" dirty="0">
                <a:sym typeface="Wingdings" panose="05000000000000000000" pitchFamily="2" charset="2"/>
              </a:rPr>
              <a:t>!? </a:t>
            </a:r>
            <a:r>
              <a:rPr lang="ko-KR" altLang="en-US" dirty="0">
                <a:sym typeface="Wingdings" panose="05000000000000000000" pitchFamily="2" charset="2"/>
              </a:rPr>
              <a:t>그렇다면 생각보다 손 쉽게 해킹이 가능해 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2406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안되네요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8CF030-70CC-C2E4-A110-8F793CD6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같은 프레임 워크에서는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주소를 바탕으로 </a:t>
            </a:r>
            <a:r>
              <a:rPr lang="en-US" altLang="ko-KR" dirty="0">
                <a:sym typeface="Wingdings" panose="05000000000000000000" pitchFamily="2" charset="2"/>
              </a:rPr>
              <a:t>Back-end </a:t>
            </a:r>
            <a:r>
              <a:rPr lang="ko-KR" altLang="en-US" dirty="0">
                <a:sym typeface="Wingdings" panose="05000000000000000000" pitchFamily="2" charset="2"/>
              </a:rPr>
              <a:t>폴더의 구조를 알 수 없도록 </a:t>
            </a:r>
            <a:r>
              <a:rPr lang="en-US" altLang="ko-KR" dirty="0">
                <a:sym typeface="Wingdings" panose="05000000000000000000" pitchFamily="2" charset="2"/>
              </a:rPr>
              <a:t>static </a:t>
            </a:r>
            <a:r>
              <a:rPr lang="ko-KR" altLang="en-US" dirty="0">
                <a:sym typeface="Wingdings" panose="05000000000000000000" pitchFamily="2" charset="2"/>
              </a:rPr>
              <a:t>이라는 미들웨어를 제공합니다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445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9452</TotalTime>
  <Words>10054</Words>
  <Application>Microsoft Office PowerPoint</Application>
  <PresentationFormat>와이드스크린</PresentationFormat>
  <Paragraphs>1379</Paragraphs>
  <Slides>194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194</vt:i4>
      </vt:variant>
    </vt:vector>
  </HeadingPairs>
  <TitlesOfParts>
    <vt:vector size="201" baseType="lpstr">
      <vt:lpstr>나눔스퀘어 ExtraBold</vt:lpstr>
      <vt:lpstr>Arial</vt:lpstr>
      <vt:lpstr>Consolas</vt:lpstr>
      <vt:lpstr>Calibri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이런 것도!? 가능!!</vt:lpstr>
      <vt:lpstr>꼭 선언된 함수만 불러야 하나?</vt:lpstr>
      <vt:lpstr>그렇다면!? 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Promise!</vt:lpstr>
      <vt:lpstr>PowerPoint 프레젠테이션</vt:lpstr>
      <vt:lpstr>PowerPoint 프레젠테이션</vt:lpstr>
      <vt:lpstr>PowerPoint 프레젠테이션</vt:lpstr>
      <vt:lpstr>PowerPoint 프레젠테이션</vt:lpstr>
      <vt:lpstr>Syntactic Sugar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PowerPoint 프레젠테이션</vt:lpstr>
      <vt:lpstr>PowerPoint 프레젠테이션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서버에서 받은 데이터로 어떻게 그리죠?</vt:lpstr>
      <vt:lpstr>그렇다다면...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View Engine 세팅!</vt:lpstr>
      <vt:lpstr>Index.ejs 파일 만들고 연결하기</vt:lpstr>
      <vt:lpstr>PowerPoint 프레젠테이션</vt:lpstr>
      <vt:lpstr>동적 웹 시작하기!</vt:lpstr>
      <vt:lpstr>PowerPoint 프레젠테이션</vt:lpstr>
      <vt:lpstr>PowerPoint 프레젠테이션</vt:lpstr>
      <vt:lpstr>PowerPoint 프레젠테이션</vt:lpstr>
      <vt:lpstr>If / for 문 사용하기</vt:lpstr>
      <vt:lpstr>PowerPoint 프레젠테이션</vt:lpstr>
      <vt:lpstr>아... 그런데 좀 보기가 좀 그렇죠?</vt:lpstr>
      <vt:lpstr>아... 그런데 좀 보기가 좀 그렇죠?</vt:lpstr>
      <vt:lpstr>PowerPoint 프레젠테이션</vt:lpstr>
      <vt:lpstr>실습, 데이터에 email 필드를 추가!</vt:lpstr>
      <vt:lpstr>PowerPoint 프레젠테이션</vt:lpstr>
      <vt:lpstr>PowerPoint 프레젠테이션</vt:lpstr>
      <vt:lpstr>PowerPoint 프레젠테이션</vt:lpstr>
      <vt:lpstr>PowerPoint 프레젠테이션</vt:lpstr>
      <vt:lpstr>Index.ejs 파일에 CSS 를 적용해 봅시다!</vt:lpstr>
      <vt:lpstr>CSS 적용이 안되네요!?</vt:lpstr>
      <vt:lpstr>에러 메시지를 봅시다!</vt:lpstr>
      <vt:lpstr>그래도 안되네요!?</vt:lpstr>
      <vt:lpstr>그래도 안되네요!?</vt:lpstr>
      <vt:lpstr>PowerPoint 프레젠테이션</vt:lpstr>
      <vt:lpstr>Static</vt:lpstr>
      <vt:lpstr>Static</vt:lpstr>
      <vt:lpstr>Static</vt:lpstr>
      <vt:lpstr>절대 경로 사용하기</vt:lpstr>
      <vt:lpstr>요청 경로별 폴더 지정</vt:lpstr>
      <vt:lpstr>Static</vt:lpstr>
      <vt:lpstr>PowerPoint 프레젠테이션</vt:lpstr>
      <vt:lpstr>Express 기본 폴더 구조</vt:lpstr>
      <vt:lpstr>Express 기본 폴더 구조</vt:lpstr>
      <vt:lpstr>PowerPoint 프레젠테이션</vt:lpstr>
      <vt:lpstr>PowerPoint 프레젠테이션</vt:lpstr>
      <vt:lpstr>PowerPoint 프레젠테이션</vt:lpstr>
      <vt:lpstr>Public 폴더 설정</vt:lpstr>
      <vt:lpstr>Public 폴더 설정</vt:lpstr>
      <vt:lpstr>실습, public/images 적용</vt:lpstr>
      <vt:lpstr>PowerPoint 프레젠테이션</vt:lpstr>
      <vt:lpstr>기능을 파일로 분리하기</vt:lpstr>
      <vt:lpstr>Routes/users.js</vt:lpstr>
      <vt:lpstr>모듈 빼기, 가져오기</vt:lpstr>
      <vt:lpstr>Index 는 메인 페이지에서 사용!</vt:lpstr>
      <vt:lpstr>App.js 처리!</vt:lpstr>
      <vt:lpstr>실습, index 페이지를 만들기</vt:lpstr>
      <vt:lpstr>실습, index 페이지를 만들기</vt:lpstr>
      <vt:lpstr>실습, index 페이지를 만들기</vt:lpstr>
      <vt:lpstr>PowerPoint 프레젠테이션</vt:lpstr>
      <vt:lpstr>PowerPoint 프레젠테이션</vt:lpstr>
      <vt:lpstr>PowerPoint 프레젠테이션</vt:lpstr>
      <vt:lpstr>PowerPoint 프레젠테이션</vt:lpstr>
      <vt:lpstr>Error 핸들링</vt:lpstr>
      <vt:lpstr>Error 던지기!</vt:lpstr>
      <vt:lpstr>Error 던지기!</vt:lpstr>
      <vt:lpstr>App.js 에서 에러 핸들링!</vt:lpstr>
      <vt:lpstr>App.js 에서 에러 핸들링!</vt:lpstr>
      <vt:lpstr>PowerPoint 프레젠테이션</vt:lpstr>
      <vt:lpstr>프론트의 form 으로 백에게 데이터 보내기!</vt:lpstr>
      <vt:lpstr>PowerPoint 프레젠테이션</vt:lpstr>
      <vt:lpstr>그런데 데이터가 안들어 옵니다!</vt:lpstr>
      <vt:lpstr>Body-parser 설치</vt:lpstr>
      <vt:lpstr>Body-parser 사용</vt:lpstr>
      <vt:lpstr>Extended: false</vt:lpstr>
      <vt:lpstr>Body-parser 은 이제 기본으로 제공 됩니다!</vt:lpstr>
      <vt:lpstr>Body-parser 의 동작에 대해서 알아 봅시다</vt:lpstr>
      <vt:lpstr>Body-parser 의 동작에 대해서 알아 봅시다</vt:lpstr>
      <vt:lpstr>Req.body 를 처리</vt:lpstr>
      <vt:lpstr>PowerPoint 프레젠테이션</vt:lpstr>
      <vt:lpstr>실습, posts 서비스 만들기!</vt:lpstr>
      <vt:lpstr>PowerPoint 프레젠테이션</vt:lpstr>
      <vt:lpstr>Form 은 데이터를 서버로 보내기 위한 태그</vt:lpstr>
      <vt:lpstr> XMLHttpRequest</vt:lpstr>
      <vt:lpstr>PowerPoint 프레젠테이션</vt:lpstr>
      <vt:lpstr>JQuery</vt:lpstr>
      <vt:lpstr>PowerPoint 프레젠테이션</vt:lpstr>
      <vt:lpstr>Fetch</vt:lpstr>
      <vt:lpstr>PowerPoint 프레젠테이션</vt:lpstr>
      <vt:lpstr>PowerPoint 프레젠테이션</vt:lpstr>
      <vt:lpstr>Fetch를 이용한 삭제 기능 구현!</vt:lpstr>
      <vt:lpstr>PowerPoint 프레젠테이션</vt:lpstr>
      <vt:lpstr>삭제를 하려면!?</vt:lpstr>
      <vt:lpstr>Ejs 를 활용하면 됩니다!</vt:lpstr>
      <vt:lpstr>deleteUser(id) 함수 구현</vt:lpstr>
      <vt:lpstr>deleteUser(id) 함수 구현</vt:lpstr>
      <vt:lpstr>PowerPoint 프레젠테이션</vt:lpstr>
      <vt:lpstr>실습, 삭제 버튼을 posts 에도 추가!</vt:lpstr>
      <vt:lpstr>PowerPoint 프레젠테이션</vt:lpstr>
      <vt:lpstr>View part!</vt:lpstr>
      <vt:lpstr>Board.js 로 라우팅!</vt:lpstr>
      <vt:lpstr>Board.js 기본 기능 정의</vt:lpstr>
      <vt:lpstr>Board.js 기본 코드 작업</vt:lpstr>
      <vt:lpstr>Board.js 기본 코드 작업</vt:lpstr>
      <vt:lpstr>PowerPoint 프레젠테이션</vt:lpstr>
      <vt:lpstr>PowerPoint 프레젠테이션</vt:lpstr>
      <vt:lpstr>전체 목록 보여주기</vt:lpstr>
      <vt:lpstr>PowerPoint 프레젠테이션</vt:lpstr>
      <vt:lpstr>PowerPoint 프레젠테이션</vt:lpstr>
      <vt:lpstr>글 쓰기 모드로 이동</vt:lpstr>
      <vt:lpstr>PowerPoint 프레젠테이션</vt:lpstr>
      <vt:lpstr>글 추가 기능(프론트)</vt:lpstr>
      <vt:lpstr>글 추가 기능(백)</vt:lpstr>
      <vt:lpstr>실습, 추가 기능 백엔드 코드 작성하기!</vt:lpstr>
      <vt:lpstr>PowerPoint 프레젠테이션</vt:lpstr>
      <vt:lpstr>PowerPoint 프레젠테이션</vt:lpstr>
      <vt:lpstr>글 수정 모드로 이동</vt:lpstr>
      <vt:lpstr>글 수정 모드 뷰 페이지</vt:lpstr>
      <vt:lpstr>PUT!?</vt:lpstr>
      <vt:lpstr>PowerPoint 프레젠테이션</vt:lpstr>
      <vt:lpstr>글 수정 기능(백)</vt:lpstr>
      <vt:lpstr>PowerPoint 프레젠테이션</vt:lpstr>
      <vt:lpstr>PowerPoint 프레젠테이션</vt:lpstr>
      <vt:lpstr>글 삭제 기능(프론트)</vt:lpstr>
      <vt:lpstr>실습, 삭제 기능 프론트 &amp; 백엔드 코드 작성</vt:lpstr>
      <vt:lpstr>글 삭제 기능(프론트)</vt:lpstr>
      <vt:lpstr>글 삭제 기능(백)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1179</cp:revision>
  <dcterms:created xsi:type="dcterms:W3CDTF">2022-05-29T13:34:07Z</dcterms:created>
  <dcterms:modified xsi:type="dcterms:W3CDTF">2023-03-08T22:31:36Z</dcterms:modified>
</cp:coreProperties>
</file>